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24" r:id="rId2"/>
    <p:sldMasterId id="2147483746" r:id="rId3"/>
  </p:sldMasterIdLst>
  <p:notesMasterIdLst>
    <p:notesMasterId r:id="rId31"/>
  </p:notesMasterIdLst>
  <p:sldIdLst>
    <p:sldId id="261" r:id="rId4"/>
    <p:sldId id="2805" r:id="rId5"/>
    <p:sldId id="2749" r:id="rId6"/>
    <p:sldId id="2776" r:id="rId7"/>
    <p:sldId id="2804" r:id="rId8"/>
    <p:sldId id="2777" r:id="rId9"/>
    <p:sldId id="2785" r:id="rId10"/>
    <p:sldId id="2803" r:id="rId11"/>
    <p:sldId id="2786" r:id="rId12"/>
    <p:sldId id="392" r:id="rId13"/>
    <p:sldId id="2802" r:id="rId14"/>
    <p:sldId id="2743" r:id="rId15"/>
    <p:sldId id="2801" r:id="rId16"/>
    <p:sldId id="422" r:id="rId17"/>
    <p:sldId id="2790" r:id="rId18"/>
    <p:sldId id="2797" r:id="rId19"/>
    <p:sldId id="2800" r:id="rId20"/>
    <p:sldId id="478" r:id="rId21"/>
    <p:sldId id="2740" r:id="rId22"/>
    <p:sldId id="2741" r:id="rId23"/>
    <p:sldId id="2769" r:id="rId24"/>
    <p:sldId id="271" r:id="rId25"/>
    <p:sldId id="2770" r:id="rId26"/>
    <p:sldId id="2771" r:id="rId27"/>
    <p:sldId id="298" r:id="rId28"/>
    <p:sldId id="299" r:id="rId29"/>
    <p:sldId id="30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23A4FC-EB1A-14F7-6542-CE3232B38777}" name="Jakštas Gintautas | ŠMSM" initials="JG|Š" userId="S::gjakstas@smm.lt::73714fcf-bb64-4b00-a3e6-e74ef028b9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DD6"/>
    <a:srgbClr val="A2B3D3"/>
    <a:srgbClr val="4D7F6B"/>
    <a:srgbClr val="47558C"/>
    <a:srgbClr val="FFD65C"/>
    <a:srgbClr val="EDEDF6"/>
    <a:srgbClr val="EDEDF7"/>
    <a:srgbClr val="70A897"/>
    <a:srgbClr val="ECECEC"/>
    <a:srgbClr val="C8D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0" autoAdjust="0"/>
    <p:restoredTop sz="87619" autoAdjust="0"/>
  </p:normalViewPr>
  <p:slideViewPr>
    <p:cSldViewPr snapToGrid="0">
      <p:cViewPr varScale="1">
        <p:scale>
          <a:sx n="71" d="100"/>
          <a:sy n="71" d="100"/>
        </p:scale>
        <p:origin x="22" y="34"/>
      </p:cViewPr>
      <p:guideLst/>
    </p:cSldViewPr>
  </p:slideViewPr>
  <p:notesTextViewPr>
    <p:cViewPr>
      <p:scale>
        <a:sx n="105" d="100"/>
        <a:sy n="10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evelinabaniulyte\Documents\Documents%20&#8211;%20Evelina&#8217;s%20iMac\GD%20DARBAI\SMSM\2024%20Biudzeto%20pristatymas%20PPT\350dec16-en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msmlrv-my.sharepoint.com/personal/eradeniene_smm_lt/Documents/Documents/2024%20projektas/Maksimal&#363;s%20asignavimai/Derybos%20pas%20MP/Po%20deryb&#371;%20(2024%20projektas)/&#352;MSM%201%20forma%2009%20(projektui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smsmlrv-my.sharepoint.com/personal/eradeniene_smm_lt/Documents/Documents/2024%20projektas/Maksimal&#363;s%20asignavimai/Derybos%20pas%20MP/Po%20deryb&#371;%20(2024%20projektas)/&#352;MSM%201%20forma%2009%20(projektui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'Figure D2.1.'!$B$39</c:f>
              <c:strCache>
                <c:ptCount val="1"/>
                <c:pt idx="0">
                  <c:v>Public institutions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'Figure D2.1.'!$A$40:$A$77</c:f>
              <c:strCache>
                <c:ptCount val="38"/>
                <c:pt idx="0">
                  <c:v>Chile</c:v>
                </c:pt>
                <c:pt idx="1">
                  <c:v>Japan</c:v>
                </c:pt>
                <c:pt idx="2">
                  <c:v>United Kingdom</c:v>
                </c:pt>
                <c:pt idx="3">
                  <c:v>Israel</c:v>
                </c:pt>
                <c:pt idx="4">
                  <c:v>Colombia</c:v>
                </c:pt>
                <c:pt idx="5">
                  <c:v>Mexico</c:v>
                </c:pt>
                <c:pt idx="6">
                  <c:v>Ireland</c:v>
                </c:pt>
                <c:pt idx="7">
                  <c:v>Turkey</c:v>
                </c:pt>
                <c:pt idx="8">
                  <c:v>Australia</c:v>
                </c:pt>
                <c:pt idx="9">
                  <c:v>Korea</c:v>
                </c:pt>
                <c:pt idx="10">
                  <c:v>Netherlands</c:v>
                </c:pt>
                <c:pt idx="11">
                  <c:v>France</c:v>
                </c:pt>
                <c:pt idx="12">
                  <c:v>Hungary</c:v>
                </c:pt>
                <c:pt idx="13">
                  <c:v>Brazil</c:v>
                </c:pt>
                <c:pt idx="14">
                  <c:v>OECD average</c:v>
                </c:pt>
                <c:pt idx="15">
                  <c:v>Czech Republic</c:v>
                </c:pt>
                <c:pt idx="16">
                  <c:v>Portugal</c:v>
                </c:pt>
                <c:pt idx="17">
                  <c:v>Germany</c:v>
                </c:pt>
                <c:pt idx="18">
                  <c:v>United States</c:v>
                </c:pt>
                <c:pt idx="19">
                  <c:v>Spain</c:v>
                </c:pt>
                <c:pt idx="20">
                  <c:v>Russian Federation</c:v>
                </c:pt>
                <c:pt idx="21">
                  <c:v>Sweden</c:v>
                </c:pt>
                <c:pt idx="22">
                  <c:v>Denmark</c:v>
                </c:pt>
                <c:pt idx="23">
                  <c:v>EU22 average</c:v>
                </c:pt>
                <c:pt idx="24">
                  <c:v>Finland</c:v>
                </c:pt>
                <c:pt idx="25">
                  <c:v>Switzerland</c:v>
                </c:pt>
                <c:pt idx="26">
                  <c:v>Estonia</c:v>
                </c:pt>
                <c:pt idx="27">
                  <c:v>Italy</c:v>
                </c:pt>
                <c:pt idx="28">
                  <c:v>Slovenia</c:v>
                </c:pt>
                <c:pt idx="29">
                  <c:v>Iceland</c:v>
                </c:pt>
                <c:pt idx="30">
                  <c:v>Poland</c:v>
                </c:pt>
                <c:pt idx="31">
                  <c:v>Slovak Republic</c:v>
                </c:pt>
                <c:pt idx="32">
                  <c:v>Austria</c:v>
                </c:pt>
                <c:pt idx="33">
                  <c:v>Lithuania</c:v>
                </c:pt>
                <c:pt idx="34">
                  <c:v>Greece</c:v>
                </c:pt>
                <c:pt idx="35">
                  <c:v>Latvia</c:v>
                </c:pt>
                <c:pt idx="36">
                  <c:v>Costa Rica</c:v>
                </c:pt>
                <c:pt idx="37">
                  <c:v>Luxembourg</c:v>
                </c:pt>
              </c:strCache>
            </c:strRef>
          </c:cat>
          <c:val>
            <c:numRef>
              <c:f>'Figure D2.1.'!$B$40:$B$77</c:f>
              <c:numCache>
                <c:formatCode>_(* #\ ##0.00_);_(* \(#\ ##0.00\);_(* "-"??_);_(@_)</c:formatCode>
                <c:ptCount val="38"/>
                <c:pt idx="0">
                  <c:v>28.66686</c:v>
                </c:pt>
                <c:pt idx="1">
                  <c:v>27.203980000000001</c:v>
                </c:pt>
                <c:pt idx="2">
                  <c:v>27.154150000000001</c:v>
                </c:pt>
                <c:pt idx="3">
                  <c:v>26.834589999999999</c:v>
                </c:pt>
                <c:pt idx="4">
                  <c:v>24.778549999999999</c:v>
                </c:pt>
                <c:pt idx="5">
                  <c:v>24.66865</c:v>
                </c:pt>
                <c:pt idx="6">
                  <c:v>24.324919999999999</c:v>
                </c:pt>
                <c:pt idx="7">
                  <c:v>23.421309999999998</c:v>
                </c:pt>
                <c:pt idx="8">
                  <c:v>23.291219999999999</c:v>
                </c:pt>
                <c:pt idx="9">
                  <c:v>23.000979999999998</c:v>
                </c:pt>
                <c:pt idx="10">
                  <c:v>22.619900000000001</c:v>
                </c:pt>
                <c:pt idx="11">
                  <c:v>22.32545</c:v>
                </c:pt>
                <c:pt idx="12">
                  <c:v>21.953250000000001</c:v>
                </c:pt>
                <c:pt idx="13">
                  <c:v>21.463519999999999</c:v>
                </c:pt>
                <c:pt idx="14">
                  <c:v>21.1038523529412</c:v>
                </c:pt>
                <c:pt idx="15">
                  <c:v>21.073630000000001</c:v>
                </c:pt>
                <c:pt idx="16">
                  <c:v>21.004519999999999</c:v>
                </c:pt>
                <c:pt idx="17">
                  <c:v>20.933409999999999</c:v>
                </c:pt>
                <c:pt idx="18">
                  <c:v>20.9</c:v>
                </c:pt>
                <c:pt idx="19">
                  <c:v>20.89789</c:v>
                </c:pt>
                <c:pt idx="20">
                  <c:v>20.392690000000002</c:v>
                </c:pt>
                <c:pt idx="21">
                  <c:v>20.361989999999999</c:v>
                </c:pt>
                <c:pt idx="22">
                  <c:v>20.32882</c:v>
                </c:pt>
                <c:pt idx="23">
                  <c:v>19.701176666666701</c:v>
                </c:pt>
                <c:pt idx="24">
                  <c:v>19.56955</c:v>
                </c:pt>
                <c:pt idx="25">
                  <c:v>19.21171</c:v>
                </c:pt>
                <c:pt idx="26">
                  <c:v>19.137540000000001</c:v>
                </c:pt>
                <c:pt idx="27">
                  <c:v>18.867260000000002</c:v>
                </c:pt>
                <c:pt idx="28">
                  <c:v>18.737369999999999</c:v>
                </c:pt>
                <c:pt idx="29">
                  <c:v>18.68798</c:v>
                </c:pt>
                <c:pt idx="30">
                  <c:v>18.453140000000001</c:v>
                </c:pt>
                <c:pt idx="31">
                  <c:v>18.369160000000001</c:v>
                </c:pt>
                <c:pt idx="32">
                  <c:v>18.230180000000001</c:v>
                </c:pt>
                <c:pt idx="33">
                  <c:v>17.516179999999999</c:v>
                </c:pt>
                <c:pt idx="34">
                  <c:v>17.099640000000001</c:v>
                </c:pt>
                <c:pt idx="35">
                  <c:v>16.9693</c:v>
                </c:pt>
                <c:pt idx="36">
                  <c:v>15.98629</c:v>
                </c:pt>
                <c:pt idx="37">
                  <c:v>14.951610000000001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B6-2645-833F-CF4D8706E36B}"/>
            </c:ext>
          </c:extLst>
        </c:ser>
        <c:ser>
          <c:idx val="1"/>
          <c:order val="1"/>
          <c:tx>
            <c:strRef>
              <c:f>'Figure D2.1.'!$C$39</c:f>
              <c:strCache>
                <c:ptCount val="1"/>
                <c:pt idx="0">
                  <c:v>Private institutions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'Figure D2.1.'!$A$40:$A$77</c:f>
              <c:strCache>
                <c:ptCount val="38"/>
                <c:pt idx="0">
                  <c:v>Chile</c:v>
                </c:pt>
                <c:pt idx="1">
                  <c:v>Japan</c:v>
                </c:pt>
                <c:pt idx="2">
                  <c:v>United Kingdom</c:v>
                </c:pt>
                <c:pt idx="3">
                  <c:v>Israel</c:v>
                </c:pt>
                <c:pt idx="4">
                  <c:v>Colombia</c:v>
                </c:pt>
                <c:pt idx="5">
                  <c:v>Mexico</c:v>
                </c:pt>
                <c:pt idx="6">
                  <c:v>Ireland</c:v>
                </c:pt>
                <c:pt idx="7">
                  <c:v>Turkey</c:v>
                </c:pt>
                <c:pt idx="8">
                  <c:v>Australia</c:v>
                </c:pt>
                <c:pt idx="9">
                  <c:v>Korea</c:v>
                </c:pt>
                <c:pt idx="10">
                  <c:v>Netherlands</c:v>
                </c:pt>
                <c:pt idx="11">
                  <c:v>France</c:v>
                </c:pt>
                <c:pt idx="12">
                  <c:v>Hungary</c:v>
                </c:pt>
                <c:pt idx="13">
                  <c:v>Brazil</c:v>
                </c:pt>
                <c:pt idx="14">
                  <c:v>OECD average</c:v>
                </c:pt>
                <c:pt idx="15">
                  <c:v>Czech Republic</c:v>
                </c:pt>
                <c:pt idx="16">
                  <c:v>Portugal</c:v>
                </c:pt>
                <c:pt idx="17">
                  <c:v>Germany</c:v>
                </c:pt>
                <c:pt idx="18">
                  <c:v>United States</c:v>
                </c:pt>
                <c:pt idx="19">
                  <c:v>Spain</c:v>
                </c:pt>
                <c:pt idx="20">
                  <c:v>Russian Federation</c:v>
                </c:pt>
                <c:pt idx="21">
                  <c:v>Sweden</c:v>
                </c:pt>
                <c:pt idx="22">
                  <c:v>Denmark</c:v>
                </c:pt>
                <c:pt idx="23">
                  <c:v>EU22 average</c:v>
                </c:pt>
                <c:pt idx="24">
                  <c:v>Finland</c:v>
                </c:pt>
                <c:pt idx="25">
                  <c:v>Switzerland</c:v>
                </c:pt>
                <c:pt idx="26">
                  <c:v>Estonia</c:v>
                </c:pt>
                <c:pt idx="27">
                  <c:v>Italy</c:v>
                </c:pt>
                <c:pt idx="28">
                  <c:v>Slovenia</c:v>
                </c:pt>
                <c:pt idx="29">
                  <c:v>Iceland</c:v>
                </c:pt>
                <c:pt idx="30">
                  <c:v>Poland</c:v>
                </c:pt>
                <c:pt idx="31">
                  <c:v>Slovak Republic</c:v>
                </c:pt>
                <c:pt idx="32">
                  <c:v>Austria</c:v>
                </c:pt>
                <c:pt idx="33">
                  <c:v>Lithuania</c:v>
                </c:pt>
                <c:pt idx="34">
                  <c:v>Greece</c:v>
                </c:pt>
                <c:pt idx="35">
                  <c:v>Latvia</c:v>
                </c:pt>
                <c:pt idx="36">
                  <c:v>Costa Rica</c:v>
                </c:pt>
                <c:pt idx="37">
                  <c:v>Luxembourg</c:v>
                </c:pt>
              </c:strCache>
            </c:strRef>
          </c:cat>
          <c:val>
            <c:numRef>
              <c:f>'Figure D2.1.'!$C$40:$C$77</c:f>
              <c:numCache>
                <c:formatCode>_(* #\ ##0.00_);_(* \(#\ ##0.00\);_(* "-"??_);_(@_)</c:formatCode>
                <c:ptCount val="38"/>
                <c:pt idx="0">
                  <c:v>32.311439999999997</c:v>
                </c:pt>
                <c:pt idx="1">
                  <c:v>27.655380000000001</c:v>
                </c:pt>
                <c:pt idx="2">
                  <c:v>23.82854</c:v>
                </c:pt>
                <c:pt idx="3">
                  <c:v>24.66602</c:v>
                </c:pt>
                <c:pt idx="4">
                  <c:v>18.333379999999998</c:v>
                </c:pt>
                <c:pt idx="5">
                  <c:v>19.942409999999999</c:v>
                </c:pt>
                <c:pt idx="7">
                  <c:v>17.256910000000001</c:v>
                </c:pt>
                <c:pt idx="8">
                  <c:v>24.071380000000001</c:v>
                </c:pt>
                <c:pt idx="9">
                  <c:v>26.942119999999999</c:v>
                </c:pt>
                <c:pt idx="11">
                  <c:v>25.113499999999998</c:v>
                </c:pt>
                <c:pt idx="12">
                  <c:v>20.24783</c:v>
                </c:pt>
                <c:pt idx="13">
                  <c:v>17.015989999999999</c:v>
                </c:pt>
                <c:pt idx="14">
                  <c:v>19.714377599999999</c:v>
                </c:pt>
                <c:pt idx="15">
                  <c:v>14.82253</c:v>
                </c:pt>
                <c:pt idx="16">
                  <c:v>19.893879999999999</c:v>
                </c:pt>
                <c:pt idx="17">
                  <c:v>21.28772</c:v>
                </c:pt>
                <c:pt idx="18">
                  <c:v>16</c:v>
                </c:pt>
                <c:pt idx="19">
                  <c:v>24.122920000000001</c:v>
                </c:pt>
                <c:pt idx="20">
                  <c:v>13.649240000000001</c:v>
                </c:pt>
                <c:pt idx="21">
                  <c:v>18.437999999999999</c:v>
                </c:pt>
                <c:pt idx="22">
                  <c:v>17.142790000000002</c:v>
                </c:pt>
                <c:pt idx="23">
                  <c:v>18.269718222222199</c:v>
                </c:pt>
                <c:pt idx="24">
                  <c:v>18.432099999999998</c:v>
                </c:pt>
                <c:pt idx="26">
                  <c:v>15.64986</c:v>
                </c:pt>
                <c:pt idx="27">
                  <c:v>18.92381</c:v>
                </c:pt>
                <c:pt idx="28">
                  <c:v>19.151520000000001</c:v>
                </c:pt>
                <c:pt idx="29">
                  <c:v>15.245609999999999</c:v>
                </c:pt>
                <c:pt idx="30">
                  <c:v>11.383369999999999</c:v>
                </c:pt>
                <c:pt idx="31">
                  <c:v>17.862880000000001</c:v>
                </c:pt>
                <c:pt idx="32">
                  <c:v>19.039290000000001</c:v>
                </c:pt>
                <c:pt idx="33">
                  <c:v>16.236419999999999</c:v>
                </c:pt>
                <c:pt idx="34">
                  <c:v>21.53284</c:v>
                </c:pt>
                <c:pt idx="35">
                  <c:v>9.5736679999999996</c:v>
                </c:pt>
                <c:pt idx="36">
                  <c:v>16.32321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B6-2645-833F-CF4D8706E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309171544"/>
        <c:axId val="1"/>
      </c:lineChart>
      <c:catAx>
        <c:axId val="309171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lt-L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lt-LT"/>
          </a:p>
        </c:txPr>
        <c:crossAx val="3091715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lt-LT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Beausite Fit Medium" panose="020B0603050502060203" pitchFamily="34" charset="0"/>
        </a:defRPr>
      </a:pPr>
      <a:endParaRPr lang="lt-L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7558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77-4EC7-9D54-43330CBB7E4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77-4EC7-9D54-43330CBB7E4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77-4EC7-9D54-43330CBB7E44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6606885430934"/>
                      <c:h val="0.287112941816444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77-4EC7-9D54-43330CBB7E44}"/>
                </c:ext>
              </c:extLst>
            </c:dLbl>
            <c:dLbl>
              <c:idx val="1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Beausite Fit Medium" panose="020B0603050502060203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59086787088551"/>
                      <c:h val="0.231216454556852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C77-4EC7-9D54-43330CBB7E44}"/>
                </c:ext>
              </c:extLst>
            </c:dLbl>
            <c:dLbl>
              <c:idx val="2"/>
              <c:layout>
                <c:manualLayout>
                  <c:x val="-0.17392223961915881"/>
                  <c:y val="-0.2175623400964658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Beausite Fit Medium" panose="020B0603050502060203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49204275275461"/>
                      <c:h val="0.2531559055118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C77-4EC7-9D54-43330CBB7E4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Beausite Fit Medium" panose="020B0603050502060203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'NB, VB, SB'!$A$50:$A$52</c:f>
              <c:strCache>
                <c:ptCount val="3"/>
                <c:pt idx="0">
                  <c:v>Valstybės biudžetas (be dotacijų)</c:v>
                </c:pt>
                <c:pt idx="1">
                  <c:v>Dotacijos savivaldybėms</c:v>
                </c:pt>
                <c:pt idx="2">
                  <c:v>Savivaldybių biudžetai (be dotacijų)</c:v>
                </c:pt>
              </c:strCache>
            </c:strRef>
          </c:cat>
          <c:val>
            <c:numRef>
              <c:f>'NB, VB, SB'!$B$50:$B$52</c:f>
              <c:numCache>
                <c:formatCode>0.0</c:formatCode>
                <c:ptCount val="3"/>
                <c:pt idx="0">
                  <c:v>1432.4560000000006</c:v>
                </c:pt>
                <c:pt idx="1">
                  <c:v>1503.1189999999992</c:v>
                </c:pt>
                <c:pt idx="2">
                  <c:v>1113.0970000000007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77-4EC7-9D54-43330CBB7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Pt>
            <c:idx val="0"/>
            <c:bubble3D val="0"/>
            <c:spPr>
              <a:solidFill>
                <a:srgbClr val="A2B3D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D9-4811-97B6-4924DAB8B64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D9-4811-97B6-4924DAB8B642}"/>
              </c:ext>
            </c:extLst>
          </c:dPt>
          <c:dPt>
            <c:idx val="2"/>
            <c:bubble3D val="0"/>
            <c:spPr>
              <a:solidFill>
                <a:srgbClr val="4D7F6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D9-4811-97B6-4924DAB8B642}"/>
              </c:ext>
            </c:extLst>
          </c:dPt>
          <c:dLbls>
            <c:dLbl>
              <c:idx val="0"/>
              <c:layout>
                <c:manualLayout>
                  <c:x val="1.4138800208970039E-2"/>
                  <c:y val="6.411355412687290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D9-4811-97B6-4924DAB8B642}"/>
                </c:ext>
              </c:extLst>
            </c:dLbl>
            <c:dLbl>
              <c:idx val="1"/>
              <c:layout>
                <c:manualLayout>
                  <c:x val="-1.4215157447536403E-2"/>
                  <c:y val="4.556471176398180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D9-4811-97B6-4924DAB8B642}"/>
                </c:ext>
              </c:extLst>
            </c:dLbl>
            <c:dLbl>
              <c:idx val="2"/>
              <c:layout>
                <c:manualLayout>
                  <c:x val="3.1858491605879023E-2"/>
                  <c:y val="8.952386260310878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D9-4811-97B6-4924DAB8B642}"/>
                </c:ext>
              </c:extLst>
            </c:dLbl>
            <c:numFmt formatCode="0.0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>
                <a:softEdge rad="635000"/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Beausite Fit Medium" panose="020B0603050502060203" pitchFamily="34" charset="0"/>
                    <a:ea typeface="+mn-ea"/>
                    <a:cs typeface="+mn-cs"/>
                  </a:defRPr>
                </a:pPr>
                <a:endParaRPr lang="lt-LT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Lapas1!$A$2:$A$4</c:f>
              <c:strCache>
                <c:ptCount val="3"/>
                <c:pt idx="0">
                  <c:v>Mokiniai turintys SUP ir esantys bendrosios paskirties klasėse/grupėse</c:v>
                </c:pt>
                <c:pt idx="1">
                  <c:v>Ugdomi specialiosiose klasėse/grupėse</c:v>
                </c:pt>
                <c:pt idx="2">
                  <c:v>Ugdomi specialiosiose mokyklose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67.900000000000006</c:v>
                </c:pt>
                <c:pt idx="1">
                  <c:v>2.1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D9-4811-97B6-4924DAB8B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423554514616595"/>
          <c:y val="0.16747822444704613"/>
          <c:w val="0.38831707615521349"/>
          <c:h val="0.665043328781613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58467690531945E-2"/>
          <c:y val="1.9426197268113787E-2"/>
          <c:w val="0.92773209782613097"/>
          <c:h val="0.81397802986325929"/>
        </c:manualLayout>
      </c:layout>
      <c:lineChart>
        <c:grouping val="standar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Savivaldybėms apskaičiuotos dotacijos lėšos, mln. EUR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eausite Fit Medium" panose="020B0603050502060203" pitchFamily="34" charset="0"/>
                    <a:ea typeface="+mn-ea"/>
                    <a:cs typeface="+mn-cs"/>
                  </a:defRPr>
                </a:pPr>
                <a:endParaRPr lang="lt-L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Lapas1!$B$2:$B$7</c:f>
              <c:numCache>
                <c:formatCode>General</c:formatCode>
                <c:ptCount val="6"/>
                <c:pt idx="0">
                  <c:v>61.36</c:v>
                </c:pt>
                <c:pt idx="1">
                  <c:v>74.2</c:v>
                </c:pt>
                <c:pt idx="2">
                  <c:v>83.31</c:v>
                </c:pt>
                <c:pt idx="3">
                  <c:v>112.13</c:v>
                </c:pt>
                <c:pt idx="4">
                  <c:v>135.9</c:v>
                </c:pt>
                <c:pt idx="5">
                  <c:v>163.6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DF-4D66-946B-B15B9C87389C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eausite Fit Medium" panose="020B0603050502060203" pitchFamily="34" charset="0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Lapas1!$C$2:$C$7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DF-4D66-946B-B15B9C873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8690847"/>
        <c:axId val="1518691263"/>
      </c:lineChart>
      <c:catAx>
        <c:axId val="1518690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Beausite Fit Medium" panose="020B0603050502060203" pitchFamily="34" charset="0"/>
                <a:ea typeface="+mn-ea"/>
                <a:cs typeface="+mn-cs"/>
              </a:defRPr>
            </a:pPr>
            <a:endParaRPr lang="lt-LT"/>
          </a:p>
        </c:txPr>
        <c:crossAx val="1518691263"/>
        <c:crosses val="autoZero"/>
        <c:auto val="1"/>
        <c:lblAlgn val="ctr"/>
        <c:lblOffset val="100"/>
        <c:noMultiLvlLbl val="0"/>
      </c:catAx>
      <c:valAx>
        <c:axId val="1518691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Beausite Fit Medium" panose="020B0603050502060203" pitchFamily="34" charset="0"/>
                <a:ea typeface="+mn-ea"/>
                <a:cs typeface="+mn-cs"/>
              </a:defRPr>
            </a:pPr>
            <a:endParaRPr lang="lt-LT"/>
          </a:p>
        </c:txPr>
        <c:crossAx val="1518690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eausite Fit Medium" panose="020B0603050502060203" pitchFamily="34" charset="0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Beausite Fit Medium" panose="020B0603050502060203" pitchFamily="34" charset="0"/>
        </a:defRPr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38420231507712E-2"/>
          <c:y val="1.9222250354613162E-2"/>
          <c:w val="0.88880465923760044"/>
          <c:h val="0.77245044221494108"/>
        </c:manualLayout>
      </c:layout>
      <c:lineChart>
        <c:grouping val="standar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Švietimo pagalbos specialistai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4667A8"/>
                    </a:solidFill>
                    <a:latin typeface="Beausite Fit Light" panose="020B0403050502060203" pitchFamily="34" charset="0"/>
                    <a:ea typeface="+mn-ea"/>
                    <a:cs typeface="+mn-cs"/>
                  </a:defRPr>
                </a:pPr>
                <a:endParaRPr lang="lt-L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2023-2024*</c:v>
                </c:pt>
              </c:strCache>
            </c:strRef>
          </c:cat>
          <c:val>
            <c:numRef>
              <c:f>Lapas1!$B$2:$B$6</c:f>
              <c:numCache>
                <c:formatCode>#,##0.00</c:formatCode>
                <c:ptCount val="5"/>
                <c:pt idx="0">
                  <c:v>3587.09</c:v>
                </c:pt>
                <c:pt idx="1">
                  <c:v>3720.88</c:v>
                </c:pt>
                <c:pt idx="2">
                  <c:v>3836.1800000000003</c:v>
                </c:pt>
                <c:pt idx="3">
                  <c:v>3988.71</c:v>
                </c:pt>
                <c:pt idx="4" formatCode="General">
                  <c:v>4109.96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2E-4C85-A40B-B7A0DBAB1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996767"/>
        <c:axId val="2120992607"/>
      </c:lineChart>
      <c:catAx>
        <c:axId val="2120996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Beausite Fit Light" panose="020B0403050502060203" pitchFamily="34" charset="0"/>
                <a:ea typeface="+mn-ea"/>
                <a:cs typeface="+mn-cs"/>
              </a:defRPr>
            </a:pPr>
            <a:endParaRPr lang="lt-LT"/>
          </a:p>
        </c:txPr>
        <c:crossAx val="2120992607"/>
        <c:crosses val="autoZero"/>
        <c:auto val="1"/>
        <c:lblAlgn val="ctr"/>
        <c:lblOffset val="100"/>
        <c:noMultiLvlLbl val="0"/>
      </c:catAx>
      <c:valAx>
        <c:axId val="212099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Beausite Fit Light" panose="020B0403050502060203" pitchFamily="34" charset="0"/>
                <a:ea typeface="+mn-ea"/>
                <a:cs typeface="+mn-cs"/>
              </a:defRPr>
            </a:pPr>
            <a:endParaRPr lang="lt-LT"/>
          </a:p>
        </c:txPr>
        <c:crossAx val="2120996767"/>
        <c:crosses val="autoZero"/>
        <c:crossBetween val="between"/>
        <c:majorUnit val="200"/>
        <c:minorUnit val="4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26546492200184"/>
          <c:y val="0.89624493357970125"/>
          <c:w val="0.66054073735384689"/>
          <c:h val="0.1037492649779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eausite Fit Light" panose="020B0403050502060203" pitchFamily="34" charset="0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57490518781409E-2"/>
          <c:y val="3.2379092762161998E-2"/>
          <c:w val="0.88880465923760044"/>
          <c:h val="0.77245044221494108"/>
        </c:manualLayout>
      </c:layout>
      <c:lineChart>
        <c:grouping val="standar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BU mokytojo padėjėjai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4667A8"/>
                    </a:solidFill>
                    <a:latin typeface="Beausite Fit Light" panose="020B0403050502060203" pitchFamily="34" charset="0"/>
                    <a:ea typeface="+mn-ea"/>
                    <a:cs typeface="+mn-cs"/>
                  </a:defRPr>
                </a:pPr>
                <a:endParaRPr lang="lt-L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2069</c:v>
                </c:pt>
                <c:pt idx="1">
                  <c:v>2696</c:v>
                </c:pt>
                <c:pt idx="2">
                  <c:v>3415</c:v>
                </c:pt>
                <c:pt idx="3">
                  <c:v>4280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A7-4134-BCCA-287B8875A969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IU mokytojo padėjėjai (kitoks duomenų rinkimas)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4667A8"/>
                    </a:solidFill>
                    <a:latin typeface="Beausite Fit Light" panose="020B0403050502060203"/>
                    <a:ea typeface="+mn-ea"/>
                    <a:cs typeface="+mn-cs"/>
                  </a:defRPr>
                </a:pPr>
                <a:endParaRPr lang="lt-L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</c:strCache>
            </c:strRef>
          </c:cat>
          <c:val>
            <c:numRef>
              <c:f>Lapas1!$C$2:$C$5</c:f>
              <c:numCache>
                <c:formatCode>General</c:formatCode>
                <c:ptCount val="4"/>
                <c:pt idx="0">
                  <c:v>831</c:v>
                </c:pt>
                <c:pt idx="1">
                  <c:v>1247</c:v>
                </c:pt>
                <c:pt idx="2">
                  <c:v>1641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95-4C21-8EBF-08A15CA4E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996767"/>
        <c:axId val="2120992607"/>
      </c:lineChart>
      <c:catAx>
        <c:axId val="2120996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Beausite Fit Light" panose="020B0403050502060203" pitchFamily="34" charset="0"/>
                <a:ea typeface="+mn-ea"/>
                <a:cs typeface="+mn-cs"/>
              </a:defRPr>
            </a:pPr>
            <a:endParaRPr lang="lt-LT"/>
          </a:p>
        </c:txPr>
        <c:crossAx val="2120992607"/>
        <c:crosses val="autoZero"/>
        <c:auto val="1"/>
        <c:lblAlgn val="ctr"/>
        <c:lblOffset val="100"/>
        <c:noMultiLvlLbl val="0"/>
      </c:catAx>
      <c:valAx>
        <c:axId val="212099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Beausite Fit Light" panose="020B0403050502060203" pitchFamily="34" charset="0"/>
                <a:ea typeface="+mn-ea"/>
                <a:cs typeface="+mn-cs"/>
              </a:defRPr>
            </a:pPr>
            <a:endParaRPr lang="lt-LT"/>
          </a:p>
        </c:txPr>
        <c:crossAx val="2120996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77829724409446E-2"/>
          <c:y val="7.493795381112385E-2"/>
          <c:w val="0.9253721702755906"/>
          <c:h val="0.53110716521550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Visiškai neatitiko</c:v>
                </c:pt>
                <c:pt idx="1">
                  <c:v>Neatitiko</c:v>
                </c:pt>
                <c:pt idx="2">
                  <c:v>Nei atitiko, nei neatitiko</c:v>
                </c:pt>
                <c:pt idx="3">
                  <c:v>Atitiko</c:v>
                </c:pt>
                <c:pt idx="4">
                  <c:v>Visiškai atitiko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48</c:v>
                </c:pt>
                <c:pt idx="2">
                  <c:v>165</c:v>
                </c:pt>
                <c:pt idx="3">
                  <c:v>373</c:v>
                </c:pt>
                <c:pt idx="4">
                  <c:v>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6-A040-851D-88F445EEDF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Visiškai neatitiko</c:v>
                </c:pt>
                <c:pt idx="1">
                  <c:v>Neatitiko</c:v>
                </c:pt>
                <c:pt idx="2">
                  <c:v>Nei atitiko, nei neatitiko</c:v>
                </c:pt>
                <c:pt idx="3">
                  <c:v>Atitiko</c:v>
                </c:pt>
                <c:pt idx="4">
                  <c:v>Visiškai atitiko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A5F6-A040-851D-88F445EEDF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Visiškai neatitiko</c:v>
                </c:pt>
                <c:pt idx="1">
                  <c:v>Neatitiko</c:v>
                </c:pt>
                <c:pt idx="2">
                  <c:v>Nei atitiko, nei neatitiko</c:v>
                </c:pt>
                <c:pt idx="3">
                  <c:v>Atitiko</c:v>
                </c:pt>
                <c:pt idx="4">
                  <c:v>Visiškai atitiko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5F6-A040-851D-88F445EED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overlap val="100"/>
        <c:axId val="2135237424"/>
        <c:axId val="171864303"/>
      </c:barChart>
      <c:catAx>
        <c:axId val="213523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Beausite Fit Light" panose="020B0403050502060203" pitchFamily="34" charset="0"/>
                <a:ea typeface="+mn-ea"/>
                <a:cs typeface="+mn-cs"/>
              </a:defRPr>
            </a:pPr>
            <a:endParaRPr lang="lt-LT"/>
          </a:p>
        </c:txPr>
        <c:crossAx val="171864303"/>
        <c:crosses val="autoZero"/>
        <c:auto val="1"/>
        <c:lblAlgn val="ctr"/>
        <c:lblOffset val="100"/>
        <c:noMultiLvlLbl val="0"/>
      </c:catAx>
      <c:valAx>
        <c:axId val="17186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Beausite Fit Light" panose="020B0403050502060203" pitchFamily="34" charset="0"/>
                <a:ea typeface="+mn-ea"/>
                <a:cs typeface="+mn-cs"/>
              </a:defRPr>
            </a:pPr>
            <a:endParaRPr lang="lt-LT"/>
          </a:p>
        </c:txPr>
        <c:crossAx val="213523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E2-1140-A1A5-29F36A392EA7}"/>
              </c:ext>
            </c:extLst>
          </c:dPt>
          <c:dPt>
            <c:idx val="1"/>
            <c:bubble3D val="0"/>
            <c:spPr>
              <a:solidFill>
                <a:srgbClr val="4D7F6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E2-1140-A1A5-29F36A392EA7}"/>
              </c:ext>
            </c:extLst>
          </c:dPt>
          <c:dPt>
            <c:idx val="2"/>
            <c:bubble3D val="0"/>
            <c:spPr>
              <a:solidFill>
                <a:srgbClr val="A2B3D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DE2-1140-A1A5-29F36A392E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2D-41DD-A603-B2F98387B4A5}"/>
              </c:ext>
            </c:extLst>
          </c:dPt>
          <c:cat>
            <c:strRef>
              <c:f>Sheet1!$A$2:$A$5</c:f>
              <c:strCache>
                <c:ptCount val="3"/>
                <c:pt idx="0">
                  <c:v>taip</c:v>
                </c:pt>
                <c:pt idx="1">
                  <c:v>ne</c:v>
                </c:pt>
                <c:pt idx="2">
                  <c:v>esant galimybei is dalies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67.599999999999994</c:v>
                </c:pt>
                <c:pt idx="1">
                  <c:v>1.5</c:v>
                </c:pt>
                <c:pt idx="2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2-1140-A1A5-29F36A392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8782894451718207"/>
          <c:y val="0.86680093895485566"/>
          <c:w val="0.63563221022045246"/>
          <c:h val="0.10299968572041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eausite Fit Medium" panose="020B0603050502060203" pitchFamily="34" charset="0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7558C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Labai blogai</c:v>
                </c:pt>
                <c:pt idx="1">
                  <c:v>Blogai</c:v>
                </c:pt>
                <c:pt idx="2">
                  <c:v>Neutraliai</c:v>
                </c:pt>
                <c:pt idx="3">
                  <c:v>Gerai</c:v>
                </c:pt>
                <c:pt idx="4">
                  <c:v>Labai gerai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16</c:v>
                </c:pt>
                <c:pt idx="2">
                  <c:v>103</c:v>
                </c:pt>
                <c:pt idx="3">
                  <c:v>323</c:v>
                </c:pt>
                <c:pt idx="4">
                  <c:v>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D-1845-9054-7A82991B2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8"/>
        <c:axId val="231790031"/>
        <c:axId val="234402687"/>
      </c:barChart>
      <c:catAx>
        <c:axId val="231790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eausite Fit Medium" panose="020B0603050502060203" pitchFamily="34" charset="0"/>
                <a:ea typeface="+mn-ea"/>
                <a:cs typeface="+mn-cs"/>
              </a:defRPr>
            </a:pPr>
            <a:endParaRPr lang="lt-LT"/>
          </a:p>
        </c:txPr>
        <c:crossAx val="234402687"/>
        <c:crosses val="autoZero"/>
        <c:auto val="1"/>
        <c:lblAlgn val="ctr"/>
        <c:lblOffset val="100"/>
        <c:noMultiLvlLbl val="0"/>
      </c:catAx>
      <c:valAx>
        <c:axId val="234402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Beausite Fit Medium" panose="020B0603050502060203" pitchFamily="34" charset="0"/>
                <a:ea typeface="+mn-ea"/>
                <a:cs typeface="+mn-cs"/>
              </a:defRPr>
            </a:pPr>
            <a:endParaRPr lang="lt-LT"/>
          </a:p>
        </c:txPr>
        <c:crossAx val="231790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Beausite Fit Medium" panose="020B0603050502060203" pitchFamily="34" charset="0"/>
                <a:ea typeface="+mn-ea"/>
                <a:cs typeface="Calibri Light" panose="020F0302020204030204" pitchFamily="34" charset="0"/>
              </a:defRPr>
            </a:pPr>
            <a:r>
              <a:rPr lang="lt-LT" b="0" dirty="0">
                <a:solidFill>
                  <a:schemeClr val="tx1"/>
                </a:solidFill>
                <a:latin typeface="Beausite Fit Medium" panose="020B0603050502060203" pitchFamily="34" charset="0"/>
              </a:rPr>
              <a:t>Valstybės ir savivaldybių biudžetų išlaidos švietimui, mln. Eur</a:t>
            </a:r>
            <a:endParaRPr lang="en-US" b="0" dirty="0">
              <a:solidFill>
                <a:schemeClr val="tx1"/>
              </a:solidFill>
              <a:latin typeface="Beausite Fit Medium" panose="020B0603050502060203" pitchFamily="34" charset="0"/>
            </a:endParaRPr>
          </a:p>
        </c:rich>
      </c:tx>
      <c:layout>
        <c:manualLayout>
          <c:xMode val="edge"/>
          <c:yMode val="edge"/>
          <c:x val="0.13978889282886522"/>
          <c:y val="2.4703937007874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Beausite Fit Medium" panose="020B0603050502060203" pitchFamily="34" charset="0"/>
              <a:ea typeface="+mn-ea"/>
              <a:cs typeface="Calibri Light" panose="020F0302020204030204" pitchFamily="34" charset="0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Beausite Fit Medium" panose="020B0603050502060203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'NB, VB, SB'!$E$25:$O$25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 planas</c:v>
                </c:pt>
                <c:pt idx="10">
                  <c:v>2024 projektas</c:v>
                </c:pt>
              </c:strCache>
            </c:strRef>
          </c:cat>
          <c:val>
            <c:numRef>
              <c:f>'NB, VB, SB'!$E$26:$O$26</c:f>
              <c:numCache>
                <c:formatCode>0.0</c:formatCode>
                <c:ptCount val="11"/>
                <c:pt idx="0">
                  <c:v>1841.8</c:v>
                </c:pt>
                <c:pt idx="1">
                  <c:v>1894.3</c:v>
                </c:pt>
                <c:pt idx="2">
                  <c:v>1858.4</c:v>
                </c:pt>
                <c:pt idx="3">
                  <c:v>1920.6</c:v>
                </c:pt>
                <c:pt idx="4">
                  <c:v>2060.1</c:v>
                </c:pt>
                <c:pt idx="5">
                  <c:v>2253.6</c:v>
                </c:pt>
                <c:pt idx="6">
                  <c:v>2582.4</c:v>
                </c:pt>
                <c:pt idx="7">
                  <c:v>2682</c:v>
                </c:pt>
                <c:pt idx="8">
                  <c:v>3022.4560000000001</c:v>
                </c:pt>
                <c:pt idx="9">
                  <c:v>3552.1390000000001</c:v>
                </c:pt>
                <c:pt idx="10">
                  <c:v>4048.672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7B-40EC-B4DD-1AE6050B0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158024"/>
        <c:axId val="333156712"/>
      </c:barChart>
      <c:catAx>
        <c:axId val="33315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lt-LT"/>
          </a:p>
        </c:txPr>
        <c:crossAx val="333156712"/>
        <c:crosses val="autoZero"/>
        <c:auto val="1"/>
        <c:lblAlgn val="ctr"/>
        <c:lblOffset val="100"/>
        <c:noMultiLvlLbl val="0"/>
      </c:catAx>
      <c:valAx>
        <c:axId val="333156712"/>
        <c:scaling>
          <c:orientation val="minMax"/>
          <c:max val="5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Beausite Fit Medium" panose="020B0603050502060203" pitchFamily="34" charset="0"/>
                <a:ea typeface="+mn-ea"/>
                <a:cs typeface="Calibri Light" panose="020F0302020204030204" pitchFamily="34" charset="0"/>
              </a:defRPr>
            </a:pPr>
            <a:endParaRPr lang="lt-LT"/>
          </a:p>
        </c:txPr>
        <c:crossAx val="333158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 Light" panose="020F0302020204030204" pitchFamily="34" charset="0"/>
          <a:cs typeface="Calibri Light" panose="020F0302020204030204" pitchFamily="34" charset="0"/>
        </a:defRPr>
      </a:pPr>
      <a:endParaRPr lang="lt-L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0.73311</cdr:x>
      <cdr:y>0.37942</cdr:y>
    </cdr:from>
    <cdr:to>
      <cdr:x>1</cdr:x>
      <cdr:y>0.50333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id="{8C68708B-A967-4D02-EEB2-191578D39992}"/>
            </a:ext>
          </a:extLst>
        </cdr:cNvPr>
        <cdr:cNvSpPr txBox="1"/>
      </cdr:nvSpPr>
      <cdr:spPr>
        <a:xfrm xmlns:a="http://schemas.openxmlformats.org/drawingml/2006/main">
          <a:off x="3298576" y="957364"/>
          <a:ext cx="1200853" cy="3126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>
            <a:lnSpc>
              <a:spcPct val="107000"/>
            </a:lnSpc>
            <a:spcAft>
              <a:spcPts val="800"/>
            </a:spcAft>
            <a:defRPr/>
          </a:pPr>
          <a:r>
            <a:rPr lang="lt-LT" sz="1400" kern="100" dirty="0">
              <a:solidFill>
                <a:srgbClr val="000000"/>
              </a:solidFill>
              <a:latin typeface="Beausite Fit Medium" panose="020B0603050502060203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67,6 %</a:t>
          </a:r>
          <a:endParaRPr kumimoji="0" lang="lt-LT" sz="1400" i="0" u="none" strike="noStrike" kern="1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Beausite Fit Medium" panose="020B0603050502060203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cdr:txBody>
    </cdr:sp>
  </cdr:relSizeAnchor>
  <cdr:relSizeAnchor xmlns:cdr="http://schemas.openxmlformats.org/drawingml/2006/chartDrawing">
    <cdr:from>
      <cdr:x>0.15247</cdr:x>
      <cdr:y>0.19896</cdr:y>
    </cdr:from>
    <cdr:to>
      <cdr:x>0.41935</cdr:x>
      <cdr:y>0.32287</cdr:y>
    </cdr:to>
    <cdr:sp macro="" textlink="">
      <cdr:nvSpPr>
        <cdr:cNvPr id="3" name="TextBox 11">
          <a:extLst xmlns:a="http://schemas.openxmlformats.org/drawingml/2006/main">
            <a:ext uri="{FF2B5EF4-FFF2-40B4-BE49-F238E27FC236}">
              <a16:creationId xmlns:a16="http://schemas.microsoft.com/office/drawing/2014/main" id="{EA21F4DC-5C7A-788F-6F25-C1F0EF87D6DA}"/>
            </a:ext>
          </a:extLst>
        </cdr:cNvPr>
        <cdr:cNvSpPr txBox="1"/>
      </cdr:nvSpPr>
      <cdr:spPr>
        <a:xfrm xmlns:a="http://schemas.openxmlformats.org/drawingml/2006/main">
          <a:off x="686028" y="502022"/>
          <a:ext cx="1200808" cy="3126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>
            <a:lnSpc>
              <a:spcPct val="107000"/>
            </a:lnSpc>
            <a:spcAft>
              <a:spcPts val="800"/>
            </a:spcAft>
            <a:defRPr/>
          </a:pPr>
          <a:r>
            <a:rPr lang="lt-LT" sz="1400" kern="100" dirty="0">
              <a:solidFill>
                <a:srgbClr val="000000"/>
              </a:solidFill>
              <a:latin typeface="Beausite Fit Medium" panose="020B0603050502060203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30,9 %</a:t>
          </a:r>
          <a:endParaRPr kumimoji="0" lang="lt-LT" sz="1400" i="0" u="none" strike="noStrike" kern="1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Beausite Fit Medium" panose="020B0603050502060203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cdr:txBody>
    </cdr:sp>
  </cdr:relSizeAnchor>
  <cdr:relSizeAnchor xmlns:cdr="http://schemas.openxmlformats.org/drawingml/2006/chartDrawing">
    <cdr:from>
      <cdr:x>0.16303</cdr:x>
      <cdr:y>0.56208</cdr:y>
    </cdr:from>
    <cdr:to>
      <cdr:x>0.42991</cdr:x>
      <cdr:y>0.68599</cdr:y>
    </cdr:to>
    <cdr:sp macro="" textlink="">
      <cdr:nvSpPr>
        <cdr:cNvPr id="4" name="TextBox 11">
          <a:extLst xmlns:a="http://schemas.openxmlformats.org/drawingml/2006/main">
            <a:ext uri="{FF2B5EF4-FFF2-40B4-BE49-F238E27FC236}">
              <a16:creationId xmlns:a16="http://schemas.microsoft.com/office/drawing/2014/main" id="{14974E4C-AAAC-D014-5D9E-6622748ECAEE}"/>
            </a:ext>
          </a:extLst>
        </cdr:cNvPr>
        <cdr:cNvSpPr txBox="1"/>
      </cdr:nvSpPr>
      <cdr:spPr>
        <a:xfrm xmlns:a="http://schemas.openxmlformats.org/drawingml/2006/main">
          <a:off x="733542" y="1418258"/>
          <a:ext cx="1200808" cy="3126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>
            <a:lnSpc>
              <a:spcPct val="107000"/>
            </a:lnSpc>
            <a:spcAft>
              <a:spcPts val="800"/>
            </a:spcAft>
            <a:defRPr/>
          </a:pPr>
          <a:r>
            <a:rPr lang="lt-LT" sz="1400" kern="100" dirty="0">
              <a:solidFill>
                <a:srgbClr val="000000"/>
              </a:solidFill>
              <a:latin typeface="Beausite Fit Medium" panose="020B0603050502060203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1,5 %</a:t>
          </a:r>
          <a:endParaRPr kumimoji="0" lang="lt-LT" sz="1400" i="0" u="none" strike="noStrike" kern="1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Beausite Fit Medium" panose="020B0603050502060203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772B3-6CFB-4C26-87A1-357031B377A4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79AF7-AEED-4D6C-BF9A-051B5B7EA4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3224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79AF7-AEED-4D6C-BF9A-051B5B7EA4D9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21731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26D89-D7A0-864A-945F-46F93A6BA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673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79AF7-AEED-4D6C-BF9A-051B5B7EA4D9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3874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79AF7-AEED-4D6C-BF9A-051B5B7EA4D9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0300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26D89-D7A0-864A-945F-46F93A6BA9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87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A79AF7-AEED-4D6C-BF9A-051B5B7EA4D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188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Rodyčiau </a:t>
            </a:r>
            <a:r>
              <a:rPr lang="en-US" dirty="0"/>
              <a:t>58 </a:t>
            </a:r>
            <a:r>
              <a:rPr lang="en-US" dirty="0" err="1"/>
              <a:t>i</a:t>
            </a:r>
            <a:r>
              <a:rPr lang="lt-LT" dirty="0"/>
              <a:t>š</a:t>
            </a:r>
            <a:r>
              <a:rPr lang="en-US" dirty="0"/>
              <a:t> </a:t>
            </a:r>
            <a:r>
              <a:rPr lang="en-US" dirty="0" err="1"/>
              <a:t>karto</a:t>
            </a:r>
            <a:r>
              <a:rPr lang="en-US" dirty="0"/>
              <a:t>, ne 43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A79AF7-AEED-4D6C-BF9A-051B5B7EA4D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11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79AF7-AEED-4D6C-BF9A-051B5B7EA4D9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167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Bazinis dydis – 1. 785,4 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79AF7-AEED-4D6C-BF9A-051B5B7EA4D9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57332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79AF7-AEED-4D6C-BF9A-051B5B7EA4D9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5250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Klasės krepšelyje  – 13,8 mln.  Eur, iš Europos Sąjungos lėšų ir kitų šaltinių papildomai skirta dar 13,5 mln. Eur. 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79AF7-AEED-4D6C-BF9A-051B5B7EA4D9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97072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6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Saugiai aplinkai mokyklose stiprinti skirta 227 tūkst. Eur (stebėjimo kameroms įsigyti).</a:t>
            </a:r>
          </a:p>
          <a:p>
            <a:pPr lvl="0"/>
            <a:endParaRPr lang="lt-LT" sz="1200" noProof="0" dirty="0">
              <a:solidFill>
                <a:srgbClr val="000000"/>
              </a:solidFill>
              <a:latin typeface="Beausite Fit Light" panose="020B0403050502060203" pitchFamily="34" charset="0"/>
              <a:cs typeface="Arial" panose="020B0604020202020204" pitchFamily="34" charset="0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26D89-D7A0-864A-945F-46F93A6BA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1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Saugiai aplinkai mokyklose stiprinti skirta 227 tūkst. Eur (stebėjimo kameroms įsigyti).</a:t>
            </a:r>
          </a:p>
          <a:p>
            <a:pPr lvl="0"/>
            <a:endParaRPr lang="lt-LT" sz="1200" noProof="0" dirty="0">
              <a:solidFill>
                <a:srgbClr val="000000"/>
              </a:solidFill>
              <a:latin typeface="Beausite Fit Light" panose="020B0403050502060203" pitchFamily="34" charset="0"/>
              <a:cs typeface="Arial" panose="020B0604020202020204" pitchFamily="34" charset="0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26D89-D7A0-864A-945F-46F93A6BA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17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396CF-3280-4952-8754-A10438ADD80B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56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1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Saugiai aplinkai mokyklose stiprinti skirta 227 tūkst. Eur (stebėjimo kameroms įsigyti).</a:t>
            </a:r>
          </a:p>
          <a:p>
            <a:pPr lvl="0"/>
            <a:endParaRPr lang="lt-LT" sz="1200" noProof="0" dirty="0">
              <a:solidFill>
                <a:srgbClr val="000000"/>
              </a:solidFill>
              <a:latin typeface="Beausite Fit Light" panose="020B0403050502060203" pitchFamily="34" charset="0"/>
              <a:cs typeface="Arial" panose="020B0604020202020204" pitchFamily="34" charset="0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26D89-D7A0-864A-945F-46F93A6BA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00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169F2EF-79D2-D94A-9EBE-3F1D361D9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9193" y="2702627"/>
            <a:ext cx="6427304" cy="18744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Pilnas</a:t>
            </a:r>
            <a:r>
              <a:rPr lang="en-US" dirty="0"/>
              <a:t> </a:t>
            </a:r>
            <a:r>
              <a:rPr lang="en-US" dirty="0" err="1"/>
              <a:t>prezentacijos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13CFF12-1718-F544-BC99-8DAE8FB631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740" y="0"/>
            <a:ext cx="2551430" cy="18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1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AC9DA92-0D67-4F48-8688-3F92B3A71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425441" y="-6266675"/>
            <a:ext cx="27434847" cy="193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4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5419DB-124D-894F-9EE9-E4CD88F41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292841" y="-6266675"/>
            <a:ext cx="27434847" cy="193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7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D0DA02-2620-BA44-BA34-C936AA86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0" y="3429000"/>
            <a:ext cx="6032500" cy="23089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„Lorem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sed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.“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ED1B287-639A-3F40-AA78-91374CBA2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1725" y="99265"/>
            <a:ext cx="4908550" cy="34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55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D0DA02-2620-BA44-BA34-C936AA86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900" y="381001"/>
            <a:ext cx="4761857" cy="3733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buNone/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„Lorem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sed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.“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E444BC8-9F9D-A148-9E4C-BBCC716A7D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902" y="4261631"/>
            <a:ext cx="4761856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Citatos</a:t>
            </a:r>
            <a:r>
              <a:rPr lang="en-US" dirty="0"/>
              <a:t> </a:t>
            </a:r>
            <a:r>
              <a:rPr lang="en-US" dirty="0" err="1"/>
              <a:t>autorė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B11C04-B3F1-D24A-8A9A-0C080C1EBC0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02325" y="0"/>
            <a:ext cx="6289675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err="1"/>
              <a:t>Pridėti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6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hoto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D0DA02-2620-BA44-BA34-C936AA86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049" y="1504709"/>
            <a:ext cx="4761857" cy="5110224"/>
          </a:xfrm>
          <a:noFill/>
          <a:ln>
            <a:noFill/>
          </a:ln>
        </p:spPr>
        <p:txBody>
          <a:bodyPr anchor="t">
            <a:noAutofit/>
          </a:bodyPr>
          <a:lstStyle>
            <a:lvl1pPr marL="457200" indent="-457200" algn="l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Nunc mi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ac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Nam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ipsum, a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ligula non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dolor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ipsum.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scelerisque</a:t>
            </a:r>
            <a:r>
              <a:rPr lang="en-US" dirty="0"/>
              <a:t> non dolor. </a:t>
            </a:r>
          </a:p>
          <a:p>
            <a:pPr lvl="0"/>
            <a:r>
              <a:rPr lang="en-US" dirty="0"/>
              <a:t>Integer ipsum dolor, </a:t>
            </a:r>
            <a:r>
              <a:rPr lang="en-US" dirty="0" err="1"/>
              <a:t>rhoncus</a:t>
            </a:r>
            <a:r>
              <a:rPr lang="en-US" dirty="0"/>
              <a:t> et pharetra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mi. </a:t>
            </a:r>
          </a:p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mi,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id.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B11C04-B3F1-D24A-8A9A-0C080C1EBC0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02325" y="0"/>
            <a:ext cx="6289675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err="1"/>
              <a:t>Pridėti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E7CA2B-614F-9E4E-BD25-EAD83E44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49" y="234932"/>
            <a:ext cx="5392185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sz="2800" b="0" dirty="0"/>
              <a:t>Skaidrės </a:t>
            </a:r>
            <a:br>
              <a:rPr lang="lt-LT" sz="2800" b="0" dirty="0"/>
            </a:br>
            <a:r>
              <a:rPr lang="lt-LT" sz="2800" b="0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2923202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D0DA02-2620-BA44-BA34-C936AA86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97702" y="3508513"/>
            <a:ext cx="2500132" cy="2927010"/>
          </a:xfrm>
          <a:noFill/>
          <a:ln>
            <a:noFill/>
          </a:ln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Praesent</a:t>
            </a:r>
            <a:r>
              <a:rPr lang="en-US" dirty="0"/>
              <a:t> at </a:t>
            </a:r>
            <a:r>
              <a:rPr lang="en-US" dirty="0" err="1"/>
              <a:t>elementum</a:t>
            </a:r>
            <a:r>
              <a:rPr lang="en-US" dirty="0"/>
              <a:t> nisi,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est. Vestibulum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B11C04-B3F1-D24A-8A9A-0C080C1EBC0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8646288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err="1"/>
              <a:t>Pridėti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70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CA2897-A387-B940-B9AB-6856134B09BE}"/>
              </a:ext>
            </a:extLst>
          </p:cNvPr>
          <p:cNvSpPr/>
          <p:nvPr userDrawn="1"/>
        </p:nvSpPr>
        <p:spPr>
          <a:xfrm>
            <a:off x="-1" y="0"/>
            <a:ext cx="60855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5EED2B-ECB3-974D-8479-F9026A4B9A43}"/>
              </a:ext>
            </a:extLst>
          </p:cNvPr>
          <p:cNvSpPr/>
          <p:nvPr userDrawn="1"/>
        </p:nvSpPr>
        <p:spPr>
          <a:xfrm>
            <a:off x="6019800" y="0"/>
            <a:ext cx="61826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AC8C4-8995-9448-BF7F-500057B99A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Tekstas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Tekstas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Tekstas</a:t>
            </a:r>
            <a:r>
              <a:rPr lang="en-US" dirty="0"/>
              <a:t>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48991-F949-4A48-98EA-2800A3EEB69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Tekstas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Tekstas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Tekstas</a:t>
            </a:r>
            <a:r>
              <a:rPr lang="en-US" dirty="0"/>
              <a:t> 5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D59782-CE81-9943-A84E-8202F55DF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0" y="320675"/>
            <a:ext cx="1596580" cy="11284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9BEF620-81E0-9B48-B61C-572A63C0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32"/>
            <a:ext cx="504703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sz="2800" b="0" dirty="0"/>
              <a:t>Skaidrės </a:t>
            </a:r>
            <a:br>
              <a:rPr lang="lt-LT" sz="2800" b="0" dirty="0"/>
            </a:br>
            <a:r>
              <a:rPr lang="lt-LT" sz="2800" b="0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155248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F9A2D-1D32-F247-942B-2197A5C61E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10565"/>
            <a:ext cx="5157787" cy="7448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45D43-1E27-814E-9FA8-0B158CD0BF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34892"/>
            <a:ext cx="5157787" cy="3684588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Tekstas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Tekstas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Tekstas</a:t>
            </a:r>
            <a:r>
              <a:rPr lang="en-US" dirty="0"/>
              <a:t> 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286D6-ADB4-BE48-9C55-4E43E24673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10565"/>
            <a:ext cx="5183188" cy="7547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5D2A41F-39B8-8A47-9A5F-98DDF159D3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7101" y="2544832"/>
            <a:ext cx="5157787" cy="3684588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Tekstas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Tekstas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Tekstas</a:t>
            </a:r>
            <a:r>
              <a:rPr lang="en-US" dirty="0"/>
              <a:t> 5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06FA27B-2F53-CD4E-95F9-007D01F42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0" y="320675"/>
            <a:ext cx="1596580" cy="112848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DBC1720-D8FC-F54B-AEEF-54991B64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32"/>
            <a:ext cx="504703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sz="2800" b="0" dirty="0"/>
              <a:t>Skaidrės </a:t>
            </a:r>
            <a:br>
              <a:rPr lang="lt-LT" sz="2800" b="0" dirty="0"/>
            </a:br>
            <a:r>
              <a:rPr lang="lt-LT" sz="2800" b="0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436206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lanatory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51DCF-6272-1A44-BEF3-1D28798216F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2965" y="2298700"/>
            <a:ext cx="5575851" cy="3803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Tekstas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Tekstas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Tekstas</a:t>
            </a:r>
            <a:r>
              <a:rPr lang="en-US" dirty="0"/>
              <a:t> 5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50CDDC-F8EF-5745-BFE1-1CE034F26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0" y="320675"/>
            <a:ext cx="1596580" cy="11284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D5E17D0-F283-F340-90BE-54841A84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32"/>
            <a:ext cx="504703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sz="2800" b="0" dirty="0"/>
              <a:t>Skaidrės </a:t>
            </a:r>
            <a:br>
              <a:rPr lang="lt-LT" sz="2800" b="0" dirty="0"/>
            </a:br>
            <a:r>
              <a:rPr lang="lt-LT" sz="2800" b="0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680320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anatory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3F13E1-A03C-E04A-BE57-B4FDF78A629F}"/>
              </a:ext>
            </a:extLst>
          </p:cNvPr>
          <p:cNvSpPr/>
          <p:nvPr userDrawn="1"/>
        </p:nvSpPr>
        <p:spPr>
          <a:xfrm>
            <a:off x="-1" y="0"/>
            <a:ext cx="52650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51DCF-6272-1A44-BEF3-1D28798216F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43600" y="2057400"/>
            <a:ext cx="5575851" cy="3803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Tekstas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Tekstas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Tekstas</a:t>
            </a:r>
            <a:r>
              <a:rPr lang="en-US" dirty="0"/>
              <a:t> 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2A4C5-94E8-4C4D-87E6-BED5B220A8D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dictum </a:t>
            </a:r>
            <a:r>
              <a:rPr lang="en-US" dirty="0" err="1"/>
              <a:t>neque</a:t>
            </a:r>
            <a:r>
              <a:rPr lang="en-US" dirty="0"/>
              <a:t> gravida cursus.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in </a:t>
            </a:r>
            <a:r>
              <a:rPr lang="en-US" dirty="0" err="1"/>
              <a:t>laoreet</a:t>
            </a:r>
            <a:r>
              <a:rPr lang="en-US" dirty="0"/>
              <a:t> pulvinar.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50CDDC-F8EF-5745-BFE1-1CE034F26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0" y="320675"/>
            <a:ext cx="1596580" cy="11284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283323F-E414-4741-BC72-E27F5EFC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32"/>
            <a:ext cx="504703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sz="2800" b="0" dirty="0"/>
              <a:t>Skaidrės </a:t>
            </a:r>
            <a:br>
              <a:rPr lang="lt-LT" sz="2800" b="0" dirty="0"/>
            </a:br>
            <a:r>
              <a:rPr lang="lt-LT" sz="2800" b="0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145948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v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169F2EF-79D2-D94A-9EBE-3F1D361D9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7793" y="2961707"/>
            <a:ext cx="6427304" cy="18744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Pilnas</a:t>
            </a:r>
            <a:r>
              <a:rPr lang="en-US" dirty="0"/>
              <a:t> </a:t>
            </a:r>
            <a:r>
              <a:rPr lang="en-US" dirty="0" err="1"/>
              <a:t>prezentacijos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7892D38-2FCF-8C41-80EB-E78AA2749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81070" cy="24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41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v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5C7B57A-177E-774A-9590-A54FF93D0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214630" y="-6076339"/>
            <a:ext cx="25789636" cy="182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97D7E27-BA20-BB4D-9550-A1574C37D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976" y="1809749"/>
            <a:ext cx="4581824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00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vadinimas ir turinys">
    <p:bg>
      <p:bgPr>
        <a:solidFill>
          <a:srgbClr val="ED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657223" y="499532"/>
            <a:ext cx="10772776" cy="1658199"/>
          </a:xfrm>
          <a:prstGeom prst="rect">
            <a:avLst/>
          </a:prstGeom>
        </p:spPr>
        <p:txBody>
          <a:bodyPr lIns="91437" tIns="91437" rIns="91437" bIns="91437" anchor="ctr"/>
          <a:lstStyle>
            <a:lvl1pPr defTabSz="914400">
              <a:lnSpc>
                <a:spcPct val="85000"/>
              </a:lnSpc>
              <a:defRPr sz="5400" b="0" spc="-120">
                <a:solidFill>
                  <a:srgbClr val="50B4C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0" name="Body Level One…"/>
          <p:cNvSpPr txBox="1">
            <a:spLocks noGrp="1"/>
          </p:cNvSpPr>
          <p:nvPr>
            <p:ph type="body" idx="1"/>
          </p:nvPr>
        </p:nvSpPr>
        <p:spPr>
          <a:xfrm>
            <a:off x="676655" y="2011678"/>
            <a:ext cx="10753726" cy="3766187"/>
          </a:xfrm>
          <a:prstGeom prst="rect">
            <a:avLst/>
          </a:prstGeom>
        </p:spPr>
        <p:txBody>
          <a:bodyPr lIns="91437" tIns="91437" rIns="91437" bIns="91437"/>
          <a:lstStyle>
            <a:lvl1pPr marL="91439" indent="-91439" defTabSz="914400">
              <a:lnSpc>
                <a:spcPct val="85000"/>
              </a:lnSpc>
              <a:spcBef>
                <a:spcPts val="1300"/>
              </a:spcBef>
              <a:buSzPct val="100000"/>
              <a:buFont typeface="Arial"/>
              <a:buChar char=" "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5186" indent="-342900" defTabSz="914400">
              <a:lnSpc>
                <a:spcPct val="85000"/>
              </a:lnSpc>
              <a:spcBef>
                <a:spcPts val="1300"/>
              </a:spcBef>
              <a:buSzPct val="100000"/>
              <a:buFont typeface="Arial"/>
              <a:buChar char=" "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58368" indent="-658368" defTabSz="914400">
              <a:lnSpc>
                <a:spcPct val="85000"/>
              </a:lnSpc>
              <a:spcBef>
                <a:spcPts val="1300"/>
              </a:spcBef>
              <a:buSzPct val="100000"/>
              <a:buFont typeface="Arial"/>
              <a:buChar char=" "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97280" indent="-1097280" defTabSz="914400">
              <a:lnSpc>
                <a:spcPct val="85000"/>
              </a:lnSpc>
              <a:spcBef>
                <a:spcPts val="1300"/>
              </a:spcBef>
              <a:buSzPct val="100000"/>
              <a:buFont typeface="Arial"/>
              <a:buChar char=" "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63040" indent="-1463040" defTabSz="914400">
              <a:lnSpc>
                <a:spcPct val="85000"/>
              </a:lnSpc>
              <a:spcBef>
                <a:spcPts val="1300"/>
              </a:spcBef>
              <a:buSzPct val="100000"/>
              <a:buFont typeface="Arial"/>
              <a:buChar char=" "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266234" y="5870514"/>
            <a:ext cx="1423773" cy="1402937"/>
          </a:xfrm>
          <a:prstGeom prst="rect">
            <a:avLst/>
          </a:prstGeom>
        </p:spPr>
        <p:txBody>
          <a:bodyPr lIns="91437" tIns="91437" rIns="91437" bIns="91437"/>
          <a:lstStyle>
            <a:lvl1pPr algn="r" defTabSz="457200">
              <a:defRPr sz="10300">
                <a:solidFill>
                  <a:srgbClr val="50B4C8">
                    <a:alpha val="25000"/>
                  </a:srgb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6964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169F2EF-79D2-D94A-9EBE-3F1D361D9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9193" y="2702627"/>
            <a:ext cx="6427304" cy="18744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Pilnas</a:t>
            </a:r>
            <a:r>
              <a:rPr lang="en-US"/>
              <a:t> </a:t>
            </a:r>
            <a:r>
              <a:rPr lang="en-US" err="1"/>
              <a:t>prezentacijos</a:t>
            </a:r>
            <a:r>
              <a:rPr lang="en-US"/>
              <a:t> </a:t>
            </a:r>
            <a:r>
              <a:rPr lang="en-US" err="1"/>
              <a:t>pavadinimas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13CFF12-1718-F544-BC99-8DAE8FB631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740" y="0"/>
            <a:ext cx="2551430" cy="18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42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v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169F2EF-79D2-D94A-9EBE-3F1D361D9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7793" y="2961707"/>
            <a:ext cx="6427304" cy="18744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Pilnas</a:t>
            </a:r>
            <a:r>
              <a:rPr lang="en-US"/>
              <a:t> </a:t>
            </a:r>
            <a:r>
              <a:rPr lang="en-US" err="1"/>
              <a:t>prezentacijos</a:t>
            </a:r>
            <a:r>
              <a:rPr lang="en-US"/>
              <a:t> </a:t>
            </a:r>
            <a:r>
              <a:rPr lang="en-US" err="1"/>
              <a:t>pavadinimas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7892D38-2FCF-8C41-80EB-E78AA2749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81070" cy="24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98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v1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169F2EF-79D2-D94A-9EBE-3F1D361D9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613" y="3429000"/>
            <a:ext cx="6427304" cy="18744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Pilnas</a:t>
            </a:r>
            <a:r>
              <a:rPr lang="en-US"/>
              <a:t> </a:t>
            </a:r>
            <a:r>
              <a:rPr lang="en-US" err="1"/>
              <a:t>prezentacijos</a:t>
            </a:r>
            <a:r>
              <a:rPr lang="en-US"/>
              <a:t> </a:t>
            </a:r>
            <a:r>
              <a:rPr lang="en-US" err="1"/>
              <a:t>pavadinimas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764C2C8-3D25-B642-A67E-5EA04D58B3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16840"/>
            <a:ext cx="2627630" cy="18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69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v1">
    <p:bg>
      <p:bgPr>
        <a:solidFill>
          <a:srgbClr val="C7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090EE5A-3F55-EF44-AC2A-C9E3CA45C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040" y="-2302448"/>
            <a:ext cx="17015460" cy="120267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B15288-B8E0-2F44-9F03-BBB65B7E16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310" y="215900"/>
            <a:ext cx="1987550" cy="140482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2EF6C7EF-D2A6-9648-9466-55A831E361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613" y="3429000"/>
            <a:ext cx="6427304" cy="2257097"/>
          </a:xfrm>
        </p:spPr>
        <p:txBody>
          <a:bodyPr>
            <a:normAutofit/>
          </a:bodyPr>
          <a:lstStyle/>
          <a:p>
            <a:r>
              <a:rPr lang="en-LT" sz="4800"/>
              <a:t>Pilnas skyriaus,</a:t>
            </a:r>
            <a:br>
              <a:rPr lang="en-LT" sz="4800"/>
            </a:br>
            <a:r>
              <a:rPr lang="en-LT" sz="4800"/>
              <a:t>ar prezentacijos pavadinimas švietimui</a:t>
            </a:r>
          </a:p>
        </p:txBody>
      </p:sp>
    </p:spTree>
    <p:extLst>
      <p:ext uri="{BB962C8B-B14F-4D97-AF65-F5344CB8AC3E}">
        <p14:creationId xmlns:p14="http://schemas.microsoft.com/office/powerpoint/2010/main" val="1252948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v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090EE5A-3F55-EF44-AC2A-C9E3CA45C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040" y="-2302448"/>
            <a:ext cx="17015460" cy="120267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B15288-B8E0-2F44-9F03-BBB65B7E16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310" y="215900"/>
            <a:ext cx="1987550" cy="140482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77176F07-C46F-204D-B806-3B701D48D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613" y="3429000"/>
            <a:ext cx="6427304" cy="2257097"/>
          </a:xfrm>
        </p:spPr>
        <p:txBody>
          <a:bodyPr>
            <a:normAutofit/>
          </a:bodyPr>
          <a:lstStyle/>
          <a:p>
            <a:r>
              <a:rPr lang="en-LT" sz="4800"/>
              <a:t>Pilnas skyriaus,</a:t>
            </a:r>
            <a:br>
              <a:rPr lang="en-LT" sz="4800"/>
            </a:br>
            <a:r>
              <a:rPr lang="en-LT" sz="4800"/>
              <a:t>ar prezentacijos pavadinimas mokslui</a:t>
            </a:r>
          </a:p>
        </p:txBody>
      </p:sp>
    </p:spTree>
    <p:extLst>
      <p:ext uri="{BB962C8B-B14F-4D97-AF65-F5344CB8AC3E}">
        <p14:creationId xmlns:p14="http://schemas.microsoft.com/office/powerpoint/2010/main" val="3512795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v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090EE5A-3F55-EF44-AC2A-C9E3CA45C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040" y="-2302448"/>
            <a:ext cx="17015460" cy="120267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B15288-B8E0-2F44-9F03-BBB65B7E16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310" y="215900"/>
            <a:ext cx="1987550" cy="140482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A0A9FF9-2D1E-6E4F-8DB9-5BBFAC50F0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613" y="3429000"/>
            <a:ext cx="6427304" cy="2257097"/>
          </a:xfrm>
        </p:spPr>
        <p:txBody>
          <a:bodyPr>
            <a:normAutofit/>
          </a:bodyPr>
          <a:lstStyle/>
          <a:p>
            <a:r>
              <a:rPr lang="en-LT" sz="4800"/>
              <a:t>Pilnas skyriaus,</a:t>
            </a:r>
            <a:br>
              <a:rPr lang="en-LT" sz="4800"/>
            </a:br>
            <a:r>
              <a:rPr lang="en-LT" sz="4800"/>
              <a:t>ar prezentacijos pavadinimas sportui</a:t>
            </a:r>
          </a:p>
        </p:txBody>
      </p:sp>
    </p:spTree>
    <p:extLst>
      <p:ext uri="{BB962C8B-B14F-4D97-AF65-F5344CB8AC3E}">
        <p14:creationId xmlns:p14="http://schemas.microsoft.com/office/powerpoint/2010/main" val="2007309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v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169F2EF-79D2-D94A-9EBE-3F1D361D9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9193" y="3114107"/>
            <a:ext cx="6427304" cy="18744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Full name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9475C9-782B-1146-AE8E-6313CDB472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35" y="-332740"/>
            <a:ext cx="3648710" cy="257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3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v1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169F2EF-79D2-D94A-9EBE-3F1D361D9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613" y="3429000"/>
            <a:ext cx="6427304" cy="18744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Pilnas</a:t>
            </a:r>
            <a:r>
              <a:rPr lang="en-US" dirty="0"/>
              <a:t> </a:t>
            </a:r>
            <a:r>
              <a:rPr lang="en-US" dirty="0" err="1"/>
              <a:t>prezentacijos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764C2C8-3D25-B642-A67E-5EA04D58B3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16840"/>
            <a:ext cx="2627630" cy="18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99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56ED8-1B66-F743-BD5F-81E968289F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995055"/>
            <a:ext cx="8067261" cy="4181908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tx2"/>
              </a:buClr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chemeClr val="tx2"/>
              </a:buCl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chemeClr val="tx2"/>
              </a:buCl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chemeClr val="tx2"/>
              </a:buCl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Tekstas</a:t>
            </a:r>
            <a:endParaRPr lang="en-US"/>
          </a:p>
          <a:p>
            <a:pPr lvl="1"/>
            <a:r>
              <a:rPr lang="en-US" err="1"/>
              <a:t>Tekstas</a:t>
            </a:r>
            <a:r>
              <a:rPr lang="en-US"/>
              <a:t> 2</a:t>
            </a:r>
          </a:p>
          <a:p>
            <a:pPr lvl="2"/>
            <a:r>
              <a:rPr lang="en-US" err="1"/>
              <a:t>Tekstas</a:t>
            </a:r>
            <a:r>
              <a:rPr lang="en-US"/>
              <a:t> 3</a:t>
            </a:r>
          </a:p>
          <a:p>
            <a:pPr lvl="3"/>
            <a:r>
              <a:rPr lang="en-US" err="1"/>
              <a:t>Tekstas</a:t>
            </a:r>
            <a:r>
              <a:rPr lang="en-US"/>
              <a:t> 4</a:t>
            </a:r>
          </a:p>
          <a:p>
            <a:pPr lvl="4"/>
            <a:r>
              <a:rPr lang="en-US" err="1"/>
              <a:t>Tekstas</a:t>
            </a:r>
            <a:r>
              <a:rPr lang="en-US"/>
              <a:t> 5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36D0523-2C64-0845-B883-7D72B5C200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0" y="320675"/>
            <a:ext cx="1596580" cy="11284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1AE56A1-9B81-C84B-9EA5-DEAA2EF8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32"/>
            <a:ext cx="504703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sz="2800" b="0"/>
              <a:t>Skaidrės </a:t>
            </a:r>
            <a:br>
              <a:rPr lang="lt-LT" sz="2800" b="0"/>
            </a:br>
            <a:r>
              <a:rPr lang="lt-LT" sz="2800" b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1182121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5419DB-124D-894F-9EE9-E4CD88F41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292841" y="-6266675"/>
            <a:ext cx="27434847" cy="193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AC9DA92-0D67-4F48-8688-3F92B3A71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425441" y="-6266675"/>
            <a:ext cx="27434847" cy="193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68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5419DB-124D-894F-9EE9-E4CD88F41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292841" y="-6266675"/>
            <a:ext cx="27434847" cy="193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70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D0DA02-2620-BA44-BA34-C936AA86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0" y="3429000"/>
            <a:ext cx="6032500" cy="23089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„Lorem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, sed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.“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ED1B287-639A-3F40-AA78-91374CBA2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1725" y="99265"/>
            <a:ext cx="4908550" cy="34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02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D0DA02-2620-BA44-BA34-C936AA86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900" y="381001"/>
            <a:ext cx="4761857" cy="3733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buNone/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„Lorem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sed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.“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E444BC8-9F9D-A148-9E4C-BBCC716A7D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902" y="4261631"/>
            <a:ext cx="4761856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Citatos</a:t>
            </a:r>
            <a:r>
              <a:rPr lang="en-US" dirty="0"/>
              <a:t> </a:t>
            </a:r>
            <a:r>
              <a:rPr lang="en-US" dirty="0" err="1"/>
              <a:t>autorė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B11C04-B3F1-D24A-8A9A-0C080C1EBC0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02325" y="0"/>
            <a:ext cx="6289675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err="1"/>
              <a:t>Pridėti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37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hoto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D0DA02-2620-BA44-BA34-C936AA86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049" y="1504709"/>
            <a:ext cx="4761857" cy="5110224"/>
          </a:xfrm>
          <a:noFill/>
          <a:ln>
            <a:noFill/>
          </a:ln>
        </p:spPr>
        <p:txBody>
          <a:bodyPr anchor="t">
            <a:noAutofit/>
          </a:bodyPr>
          <a:lstStyle>
            <a:lvl1pPr marL="457200" indent="-457200" algn="l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Nunc mi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ac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Nam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ipsum, a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ligula non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dolor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ipsum.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scelerisque</a:t>
            </a:r>
            <a:r>
              <a:rPr lang="en-US" dirty="0"/>
              <a:t> non dolor. </a:t>
            </a:r>
          </a:p>
          <a:p>
            <a:pPr lvl="0"/>
            <a:r>
              <a:rPr lang="en-US" dirty="0"/>
              <a:t>Integer ipsum dolor, </a:t>
            </a:r>
            <a:r>
              <a:rPr lang="en-US" dirty="0" err="1"/>
              <a:t>rhoncus</a:t>
            </a:r>
            <a:r>
              <a:rPr lang="en-US" dirty="0"/>
              <a:t> et pharetra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mi. </a:t>
            </a:r>
          </a:p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mi,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id.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B11C04-B3F1-D24A-8A9A-0C080C1EBC0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02325" y="0"/>
            <a:ext cx="6289675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err="1"/>
              <a:t>Pridėti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E7CA2B-614F-9E4E-BD25-EAD83E44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49" y="234932"/>
            <a:ext cx="5392185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sz="2800" b="0" dirty="0"/>
              <a:t>Skaidrės </a:t>
            </a:r>
            <a:br>
              <a:rPr lang="lt-LT" sz="2800" b="0" dirty="0"/>
            </a:br>
            <a:r>
              <a:rPr lang="lt-LT" sz="2800" b="0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2590298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D0DA02-2620-BA44-BA34-C936AA86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97702" y="3508513"/>
            <a:ext cx="2500132" cy="2927010"/>
          </a:xfrm>
          <a:noFill/>
          <a:ln>
            <a:noFill/>
          </a:ln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Praesent</a:t>
            </a:r>
            <a:r>
              <a:rPr lang="en-US" dirty="0"/>
              <a:t> at </a:t>
            </a:r>
            <a:r>
              <a:rPr lang="en-US" dirty="0" err="1"/>
              <a:t>elementum</a:t>
            </a:r>
            <a:r>
              <a:rPr lang="en-US" dirty="0"/>
              <a:t> nisi,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est. Vestibulum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B11C04-B3F1-D24A-8A9A-0C080C1EBC0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8646288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err="1"/>
              <a:t>Pridėti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48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CA2897-A387-B940-B9AB-6856134B09BE}"/>
              </a:ext>
            </a:extLst>
          </p:cNvPr>
          <p:cNvSpPr/>
          <p:nvPr userDrawn="1"/>
        </p:nvSpPr>
        <p:spPr>
          <a:xfrm>
            <a:off x="-1" y="0"/>
            <a:ext cx="60855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5EED2B-ECB3-974D-8479-F9026A4B9A43}"/>
              </a:ext>
            </a:extLst>
          </p:cNvPr>
          <p:cNvSpPr/>
          <p:nvPr userDrawn="1"/>
        </p:nvSpPr>
        <p:spPr>
          <a:xfrm>
            <a:off x="6019800" y="0"/>
            <a:ext cx="61826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AC8C4-8995-9448-BF7F-500057B99A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err="1"/>
              <a:t>Tekstas</a:t>
            </a:r>
            <a:endParaRPr lang="en-US"/>
          </a:p>
          <a:p>
            <a:pPr lvl="1"/>
            <a:r>
              <a:rPr lang="en-US" err="1"/>
              <a:t>Tekstas</a:t>
            </a:r>
            <a:r>
              <a:rPr lang="en-US"/>
              <a:t> 2</a:t>
            </a:r>
          </a:p>
          <a:p>
            <a:pPr lvl="2"/>
            <a:r>
              <a:rPr lang="en-US" err="1"/>
              <a:t>Tekstas</a:t>
            </a:r>
            <a:r>
              <a:rPr lang="en-US"/>
              <a:t> 3</a:t>
            </a:r>
          </a:p>
          <a:p>
            <a:pPr lvl="3"/>
            <a:r>
              <a:rPr lang="en-US" err="1"/>
              <a:t>Tekstas</a:t>
            </a:r>
            <a:r>
              <a:rPr lang="en-US"/>
              <a:t> 4</a:t>
            </a:r>
          </a:p>
          <a:p>
            <a:pPr lvl="4"/>
            <a:r>
              <a:rPr lang="en-US" err="1"/>
              <a:t>Tekstas</a:t>
            </a:r>
            <a:r>
              <a:rPr lang="en-US"/>
              <a:t>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48991-F949-4A48-98EA-2800A3EEB69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err="1"/>
              <a:t>Tekstas</a:t>
            </a:r>
            <a:endParaRPr lang="en-US"/>
          </a:p>
          <a:p>
            <a:pPr lvl="1"/>
            <a:r>
              <a:rPr lang="en-US" err="1"/>
              <a:t>Tekstas</a:t>
            </a:r>
            <a:r>
              <a:rPr lang="en-US"/>
              <a:t> 2</a:t>
            </a:r>
          </a:p>
          <a:p>
            <a:pPr lvl="2"/>
            <a:r>
              <a:rPr lang="en-US" err="1"/>
              <a:t>Tekstas</a:t>
            </a:r>
            <a:r>
              <a:rPr lang="en-US"/>
              <a:t> 3</a:t>
            </a:r>
          </a:p>
          <a:p>
            <a:pPr lvl="3"/>
            <a:r>
              <a:rPr lang="en-US" err="1"/>
              <a:t>Tekstas</a:t>
            </a:r>
            <a:r>
              <a:rPr lang="en-US"/>
              <a:t> 4</a:t>
            </a:r>
          </a:p>
          <a:p>
            <a:pPr lvl="4"/>
            <a:r>
              <a:rPr lang="en-US" err="1"/>
              <a:t>Tekstas</a:t>
            </a:r>
            <a:r>
              <a:rPr lang="en-US"/>
              <a:t> 5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D59782-CE81-9943-A84E-8202F55DF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0" y="320675"/>
            <a:ext cx="1596580" cy="11284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9BEF620-81E0-9B48-B61C-572A63C0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32"/>
            <a:ext cx="504703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sz="2800" b="0"/>
              <a:t>Skaidrės </a:t>
            </a:r>
            <a:br>
              <a:rPr lang="lt-LT" sz="2800" b="0"/>
            </a:br>
            <a:r>
              <a:rPr lang="lt-LT" sz="2800" b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41149683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F9A2D-1D32-F247-942B-2197A5C61E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10565"/>
            <a:ext cx="5157787" cy="7448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Pavadinimas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45D43-1E27-814E-9FA8-0B158CD0BF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34892"/>
            <a:ext cx="5157787" cy="3684588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Tekstas</a:t>
            </a:r>
            <a:endParaRPr lang="en-US"/>
          </a:p>
          <a:p>
            <a:pPr lvl="1"/>
            <a:r>
              <a:rPr lang="en-US" err="1"/>
              <a:t>Tekstas</a:t>
            </a:r>
            <a:r>
              <a:rPr lang="en-US"/>
              <a:t> 2</a:t>
            </a:r>
          </a:p>
          <a:p>
            <a:pPr lvl="2"/>
            <a:r>
              <a:rPr lang="en-US" err="1"/>
              <a:t>Tekstas</a:t>
            </a:r>
            <a:r>
              <a:rPr lang="en-US"/>
              <a:t> 3</a:t>
            </a:r>
          </a:p>
          <a:p>
            <a:pPr lvl="3"/>
            <a:r>
              <a:rPr lang="en-US" err="1"/>
              <a:t>Tekstas</a:t>
            </a:r>
            <a:r>
              <a:rPr lang="en-US"/>
              <a:t> 4</a:t>
            </a:r>
          </a:p>
          <a:p>
            <a:pPr lvl="4"/>
            <a:r>
              <a:rPr lang="en-US" err="1"/>
              <a:t>Tekstas</a:t>
            </a:r>
            <a:r>
              <a:rPr lang="en-US"/>
              <a:t> 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286D6-ADB4-BE48-9C55-4E43E24673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10565"/>
            <a:ext cx="5183188" cy="7547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Pavadinimas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5D2A41F-39B8-8A47-9A5F-98DDF159D3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7101" y="2544832"/>
            <a:ext cx="5157787" cy="3684588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Tekstas</a:t>
            </a:r>
            <a:endParaRPr lang="en-US"/>
          </a:p>
          <a:p>
            <a:pPr lvl="1"/>
            <a:r>
              <a:rPr lang="en-US" err="1"/>
              <a:t>Tekstas</a:t>
            </a:r>
            <a:r>
              <a:rPr lang="en-US"/>
              <a:t> 2</a:t>
            </a:r>
          </a:p>
          <a:p>
            <a:pPr lvl="2"/>
            <a:r>
              <a:rPr lang="en-US" err="1"/>
              <a:t>Tekstas</a:t>
            </a:r>
            <a:r>
              <a:rPr lang="en-US"/>
              <a:t> 3</a:t>
            </a:r>
          </a:p>
          <a:p>
            <a:pPr lvl="3"/>
            <a:r>
              <a:rPr lang="en-US" err="1"/>
              <a:t>Tekstas</a:t>
            </a:r>
            <a:r>
              <a:rPr lang="en-US"/>
              <a:t> 4</a:t>
            </a:r>
          </a:p>
          <a:p>
            <a:pPr lvl="4"/>
            <a:r>
              <a:rPr lang="en-US" err="1"/>
              <a:t>Tekstas</a:t>
            </a:r>
            <a:r>
              <a:rPr lang="en-US"/>
              <a:t> 5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06FA27B-2F53-CD4E-95F9-007D01F42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0" y="320675"/>
            <a:ext cx="1596580" cy="112848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DBC1720-D8FC-F54B-AEEF-54991B64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32"/>
            <a:ext cx="504703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sz="2800" b="0"/>
              <a:t>Skaidrės </a:t>
            </a:r>
            <a:br>
              <a:rPr lang="lt-LT" sz="2800" b="0"/>
            </a:br>
            <a:r>
              <a:rPr lang="lt-LT" sz="2800" b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388418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v1">
    <p:bg>
      <p:bgPr>
        <a:solidFill>
          <a:srgbClr val="C7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090EE5A-3F55-EF44-AC2A-C9E3CA45C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040" y="-2302448"/>
            <a:ext cx="17015460" cy="120267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B15288-B8E0-2F44-9F03-BBB65B7E16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310" y="215900"/>
            <a:ext cx="1987550" cy="140482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2EF6C7EF-D2A6-9648-9466-55A831E361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613" y="3429000"/>
            <a:ext cx="6427304" cy="2257097"/>
          </a:xfrm>
        </p:spPr>
        <p:txBody>
          <a:bodyPr>
            <a:normAutofit/>
          </a:bodyPr>
          <a:lstStyle/>
          <a:p>
            <a:r>
              <a:rPr lang="en-LT" sz="4800" dirty="0"/>
              <a:t>Pilnas skyriaus,</a:t>
            </a:r>
            <a:br>
              <a:rPr lang="en-LT" sz="4800" dirty="0"/>
            </a:br>
            <a:r>
              <a:rPr lang="en-LT" sz="4800" dirty="0"/>
              <a:t>ar prezentacijos pavadinimas švietimui</a:t>
            </a:r>
          </a:p>
        </p:txBody>
      </p:sp>
    </p:spTree>
    <p:extLst>
      <p:ext uri="{BB962C8B-B14F-4D97-AF65-F5344CB8AC3E}">
        <p14:creationId xmlns:p14="http://schemas.microsoft.com/office/powerpoint/2010/main" val="13513249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lanatory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51DCF-6272-1A44-BEF3-1D28798216F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2965" y="2298700"/>
            <a:ext cx="5575851" cy="3803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err="1"/>
              <a:t>Tekstas</a:t>
            </a:r>
            <a:endParaRPr lang="en-US"/>
          </a:p>
          <a:p>
            <a:pPr lvl="1"/>
            <a:r>
              <a:rPr lang="en-US" err="1"/>
              <a:t>Tekstas</a:t>
            </a:r>
            <a:r>
              <a:rPr lang="en-US"/>
              <a:t> 2</a:t>
            </a:r>
          </a:p>
          <a:p>
            <a:pPr lvl="2"/>
            <a:r>
              <a:rPr lang="en-US" err="1"/>
              <a:t>Tekstas</a:t>
            </a:r>
            <a:r>
              <a:rPr lang="en-US"/>
              <a:t> 3</a:t>
            </a:r>
          </a:p>
          <a:p>
            <a:pPr lvl="3"/>
            <a:r>
              <a:rPr lang="en-US" err="1"/>
              <a:t>Tekstas</a:t>
            </a:r>
            <a:r>
              <a:rPr lang="en-US"/>
              <a:t> 4</a:t>
            </a:r>
          </a:p>
          <a:p>
            <a:pPr lvl="4"/>
            <a:r>
              <a:rPr lang="en-US" err="1"/>
              <a:t>Tekstas</a:t>
            </a:r>
            <a:r>
              <a:rPr lang="en-US"/>
              <a:t> 5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50CDDC-F8EF-5745-BFE1-1CE034F26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0" y="320675"/>
            <a:ext cx="1596580" cy="11284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D5E17D0-F283-F340-90BE-54841A84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32"/>
            <a:ext cx="504703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sz="2800" b="0"/>
              <a:t>Skaidrės </a:t>
            </a:r>
            <a:br>
              <a:rPr lang="lt-LT" sz="2800" b="0"/>
            </a:br>
            <a:r>
              <a:rPr lang="lt-LT" sz="2800" b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713408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anatory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3F13E1-A03C-E04A-BE57-B4FDF78A629F}"/>
              </a:ext>
            </a:extLst>
          </p:cNvPr>
          <p:cNvSpPr/>
          <p:nvPr userDrawn="1"/>
        </p:nvSpPr>
        <p:spPr>
          <a:xfrm>
            <a:off x="-1" y="0"/>
            <a:ext cx="52650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51DCF-6272-1A44-BEF3-1D28798216F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43600" y="2057400"/>
            <a:ext cx="5575851" cy="3803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err="1"/>
              <a:t>Tekstas</a:t>
            </a:r>
            <a:endParaRPr lang="en-US"/>
          </a:p>
          <a:p>
            <a:pPr lvl="1"/>
            <a:r>
              <a:rPr lang="en-US" err="1"/>
              <a:t>Tekstas</a:t>
            </a:r>
            <a:r>
              <a:rPr lang="en-US"/>
              <a:t> 2</a:t>
            </a:r>
          </a:p>
          <a:p>
            <a:pPr lvl="2"/>
            <a:r>
              <a:rPr lang="en-US" err="1"/>
              <a:t>Tekstas</a:t>
            </a:r>
            <a:r>
              <a:rPr lang="en-US"/>
              <a:t> 3</a:t>
            </a:r>
          </a:p>
          <a:p>
            <a:pPr lvl="3"/>
            <a:r>
              <a:rPr lang="en-US" err="1"/>
              <a:t>Tekstas</a:t>
            </a:r>
            <a:r>
              <a:rPr lang="en-US"/>
              <a:t> 4</a:t>
            </a:r>
          </a:p>
          <a:p>
            <a:pPr lvl="4"/>
            <a:r>
              <a:rPr lang="en-US" err="1"/>
              <a:t>Tekstas</a:t>
            </a:r>
            <a:r>
              <a:rPr lang="en-US"/>
              <a:t> 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2A4C5-94E8-4C4D-87E6-BED5B220A8D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dictum </a:t>
            </a:r>
            <a:r>
              <a:rPr lang="en-US" err="1"/>
              <a:t>neque</a:t>
            </a:r>
            <a:r>
              <a:rPr lang="en-US"/>
              <a:t> gravida cursus.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in </a:t>
            </a:r>
            <a:r>
              <a:rPr lang="en-US" err="1"/>
              <a:t>laoreet</a:t>
            </a:r>
            <a:r>
              <a:rPr lang="en-US"/>
              <a:t> pulvinar.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50CDDC-F8EF-5745-BFE1-1CE034F26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0" y="320675"/>
            <a:ext cx="1596580" cy="11284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283323F-E414-4741-BC72-E27F5EFC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32"/>
            <a:ext cx="504703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sz="2800" b="0"/>
              <a:t>Skaidrės </a:t>
            </a:r>
            <a:br>
              <a:rPr lang="lt-LT" sz="2800" b="0"/>
            </a:br>
            <a:r>
              <a:rPr lang="lt-LT" sz="2800" b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1752166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v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5C7B57A-177E-774A-9590-A54FF93D0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214630" y="-6076339"/>
            <a:ext cx="25789636" cy="182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53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97D7E27-BA20-BB4D-9550-A1574C37D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976" y="1809749"/>
            <a:ext cx="4581824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96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3D8B-BC82-4720-BE8D-27DACACF4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7938F-839D-4A35-9F05-B4B9CD272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BFFB0-DD5A-4A78-81AD-06B70B45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539B-A5EC-4BE9-B74F-0813BDE9B9C4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32D94-2748-471D-93F3-EA0B62E1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C276B-0980-4266-9D01-774DDA7D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6946-C28C-4D2C-8B02-6B05755B7F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88459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BDE24-31F2-4C6D-B5DA-ED233E83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73CE4-5844-41A8-B834-128DA723D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D0842-4BE2-4D9F-9C11-7168A8818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539B-A5EC-4BE9-B74F-0813BDE9B9C4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4E661-CC06-4B6C-B5BB-41C89844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4B5AB-3BCA-477B-B387-C2B9B69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6946-C28C-4D2C-8B02-6B05755B7F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6256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4148-457B-406C-95BE-BC471FAB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38F0F-4BA4-4B42-8DA7-40F1B82FE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53286-D245-4CBE-AC3A-82B759CA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539B-A5EC-4BE9-B74F-0813BDE9B9C4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A13BE-E671-4D6B-A598-F4157381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F6E06-2AB5-48DD-84F0-8D49F934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6946-C28C-4D2C-8B02-6B05755B7F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09726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C901-4F2B-4CC3-B8BD-CA844B659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8776-A300-4637-B0D0-C10EF853E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670B0-364D-4CB8-9071-793CFE9CF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1D25B-AC19-4457-8A14-680B2127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539B-A5EC-4BE9-B74F-0813BDE9B9C4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CA929-79B4-4E34-B5DD-E8862B89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CE115-A8B3-4DF4-9741-43396CE1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6946-C28C-4D2C-8B02-6B05755B7F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15422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D7F8-49F3-44E4-9ADF-19F33FF7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FC3F9-14E5-4F9D-812E-01BAE71B7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A0EAC-D9FA-4828-80C4-13279B77F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315D0-6A74-41DA-9497-9AB335247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95E215-DACD-4038-9438-8E142027C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9FFCE6-AAAD-4BA6-B7C7-B6C96564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539B-A5EC-4BE9-B74F-0813BDE9B9C4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0A60E-F2D0-40C2-91F6-065EE33C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DE424-65CE-4E7A-BAFC-16BC978F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6946-C28C-4D2C-8B02-6B05755B7F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819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CCB2-5647-4F95-866E-B83A7628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519A4-4198-4364-B68D-DAB92CAC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539B-A5EC-4BE9-B74F-0813BDE9B9C4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3343E-220E-4066-B989-C35DC7E2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A5825-C08F-490D-A4F0-51AA1507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6946-C28C-4D2C-8B02-6B05755B7F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849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v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090EE5A-3F55-EF44-AC2A-C9E3CA45C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040" y="-2302448"/>
            <a:ext cx="17015460" cy="120267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B15288-B8E0-2F44-9F03-BBB65B7E16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310" y="215900"/>
            <a:ext cx="1987550" cy="140482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77176F07-C46F-204D-B806-3B701D48D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613" y="3429000"/>
            <a:ext cx="6427304" cy="2257097"/>
          </a:xfrm>
        </p:spPr>
        <p:txBody>
          <a:bodyPr>
            <a:normAutofit/>
          </a:bodyPr>
          <a:lstStyle/>
          <a:p>
            <a:r>
              <a:rPr lang="en-LT" sz="4800" dirty="0"/>
              <a:t>Pilnas skyriaus,</a:t>
            </a:r>
            <a:br>
              <a:rPr lang="en-LT" sz="4800" dirty="0"/>
            </a:br>
            <a:r>
              <a:rPr lang="en-LT" sz="4800" dirty="0"/>
              <a:t>ar prezentacijos pavadinimas mokslui</a:t>
            </a:r>
          </a:p>
        </p:txBody>
      </p:sp>
    </p:spTree>
    <p:extLst>
      <p:ext uri="{BB962C8B-B14F-4D97-AF65-F5344CB8AC3E}">
        <p14:creationId xmlns:p14="http://schemas.microsoft.com/office/powerpoint/2010/main" val="476387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722A1-0E46-4126-9918-CDD2F188D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539B-A5EC-4BE9-B74F-0813BDE9B9C4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CCC839-D32D-4BEF-9BE6-70AA319F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8BE91-00DB-4696-88B9-5127F21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6946-C28C-4D2C-8B02-6B05755B7F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44668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B6B90-ED60-42EB-A505-D31D9644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234C0-78C7-4DE6-B99E-01EF7A181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68C4F-A33B-4A37-92DB-9B4AFAB41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D43CD-EDBE-4245-9317-66824DA3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539B-A5EC-4BE9-B74F-0813BDE9B9C4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0183B-9913-42EE-80AF-FB03701D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529B2-E485-4A60-8A02-490130C3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6946-C28C-4D2C-8B02-6B05755B7F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803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5FAE-F59F-47C2-965B-569359810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67E169-0C29-4CD5-A72D-9D7851AC3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3D422-4B1C-436F-A5E2-C00CDE7C6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49E38-A77E-4C57-8CD5-B07A7E971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539B-A5EC-4BE9-B74F-0813BDE9B9C4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6E87E-6D52-4685-885B-E0B314CD6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4CEDE-42C3-4D67-BFED-21E3C9A3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6946-C28C-4D2C-8B02-6B05755B7F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42558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6AEEF-1CA3-491D-A5FB-F9E34FD24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859BB-F979-4F2E-8305-C05A6AF69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1E834-B647-49D1-B2C9-3860A111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539B-A5EC-4BE9-B74F-0813BDE9B9C4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2F803-8FE9-44A1-9EA1-16F2494A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95C85-9E93-417E-A0D7-C767C2BA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6946-C28C-4D2C-8B02-6B05755B7F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9812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E5BE05-ECFD-480D-B87D-9D91FE375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36F46-55AE-477D-9E6B-618EF7B4D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34035-9427-412C-BF93-870CA03F1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539B-A5EC-4BE9-B74F-0813BDE9B9C4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83327-3882-4C88-971D-C5D52A4B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E255E-5512-4D96-BB87-36093D2C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6946-C28C-4D2C-8B02-6B05755B7F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1294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v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169F2EF-79D2-D94A-9EBE-3F1D361D9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9193" y="2702627"/>
            <a:ext cx="6427304" cy="18744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Pilnas</a:t>
            </a:r>
            <a:r>
              <a:rPr lang="en-US" dirty="0"/>
              <a:t> </a:t>
            </a:r>
            <a:r>
              <a:rPr lang="en-US" dirty="0" err="1"/>
              <a:t>prezentacijos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13CFF12-1718-F544-BC99-8DAE8FB631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740" y="0"/>
            <a:ext cx="2551430" cy="18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692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56ED8-1B66-F743-BD5F-81E968289F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995055"/>
            <a:ext cx="8067261" cy="4181908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tx2"/>
              </a:buClr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chemeClr val="tx2"/>
              </a:buCl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chemeClr val="tx2"/>
              </a:buCl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chemeClr val="tx2"/>
              </a:buCl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Tekstas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Tekstas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Tekstas</a:t>
            </a:r>
            <a:r>
              <a:rPr lang="en-US" dirty="0"/>
              <a:t> 5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36D0523-2C64-0845-B883-7D72B5C200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0" y="320675"/>
            <a:ext cx="1596580" cy="11284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1AE56A1-9B81-C84B-9EA5-DEAA2EF8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32"/>
            <a:ext cx="504703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sz="2800" b="0" dirty="0"/>
              <a:t>Skaidrės </a:t>
            </a:r>
            <a:br>
              <a:rPr lang="lt-LT" sz="2800" b="0" dirty="0"/>
            </a:br>
            <a:r>
              <a:rPr lang="lt-LT" sz="2800" b="0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12977424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and photo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D0DA02-2620-BA44-BA34-C936AA86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049" y="1504709"/>
            <a:ext cx="4761857" cy="5110224"/>
          </a:xfrm>
          <a:noFill/>
          <a:ln>
            <a:noFill/>
          </a:ln>
        </p:spPr>
        <p:txBody>
          <a:bodyPr anchor="t">
            <a:noAutofit/>
          </a:bodyPr>
          <a:lstStyle>
            <a:lvl1pPr marL="457200" indent="-457200" algn="l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Nunc mi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ac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Nam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ipsum, a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ligula non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dolor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ipsum.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scelerisque</a:t>
            </a:r>
            <a:r>
              <a:rPr lang="en-US" dirty="0"/>
              <a:t> non dolor. </a:t>
            </a:r>
          </a:p>
          <a:p>
            <a:pPr lvl="0"/>
            <a:r>
              <a:rPr lang="en-US" dirty="0"/>
              <a:t>Integer ipsum dolor, </a:t>
            </a:r>
            <a:r>
              <a:rPr lang="en-US" dirty="0" err="1"/>
              <a:t>rhoncus</a:t>
            </a:r>
            <a:r>
              <a:rPr lang="en-US" dirty="0"/>
              <a:t> et pharetra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mi. </a:t>
            </a:r>
          </a:p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mi,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id.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B11C04-B3F1-D24A-8A9A-0C080C1EBC0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02325" y="0"/>
            <a:ext cx="6289675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err="1"/>
              <a:t>Pridėti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E7CA2B-614F-9E4E-BD25-EAD83E44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49" y="234932"/>
            <a:ext cx="5392185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sz="2800" b="0" dirty="0"/>
              <a:t>Skaidrės </a:t>
            </a:r>
            <a:br>
              <a:rPr lang="lt-LT" sz="2800" b="0" dirty="0"/>
            </a:br>
            <a:r>
              <a:rPr lang="lt-LT" sz="2800" b="0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31359372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 with heading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F9A2D-1D32-F247-942B-2197A5C61E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10565"/>
            <a:ext cx="5157787" cy="7448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45D43-1E27-814E-9FA8-0B158CD0BF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34892"/>
            <a:ext cx="5157787" cy="3684588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Tekstas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Tekstas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Tekstas</a:t>
            </a:r>
            <a:r>
              <a:rPr lang="en-US" dirty="0"/>
              <a:t> 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286D6-ADB4-BE48-9C55-4E43E24673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10565"/>
            <a:ext cx="5183188" cy="7547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5D2A41F-39B8-8A47-9A5F-98DDF159D3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7101" y="2544832"/>
            <a:ext cx="5157787" cy="3684588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Tekstas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Tekstas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Tekstas</a:t>
            </a:r>
            <a:r>
              <a:rPr lang="en-US" dirty="0"/>
              <a:t> 5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06FA27B-2F53-CD4E-95F9-007D01F42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0" y="320675"/>
            <a:ext cx="1596580" cy="112848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DBC1720-D8FC-F54B-AEEF-54991B64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32"/>
            <a:ext cx="504703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sz="2800" b="0" dirty="0"/>
              <a:t>Skaidrės </a:t>
            </a:r>
            <a:br>
              <a:rPr lang="lt-LT" sz="2800" b="0" dirty="0"/>
            </a:br>
            <a:r>
              <a:rPr lang="lt-LT" sz="2800" b="0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13998343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v1">
    <p:bg>
      <p:bgPr>
        <a:solidFill>
          <a:srgbClr val="C7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090EE5A-3F55-EF44-AC2A-C9E3CA45C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040" y="-2302448"/>
            <a:ext cx="17015460" cy="120267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B15288-B8E0-2F44-9F03-BBB65B7E16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310" y="215900"/>
            <a:ext cx="1987550" cy="140482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2EF6C7EF-D2A6-9648-9466-55A831E361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613" y="3429000"/>
            <a:ext cx="6427304" cy="2257097"/>
          </a:xfrm>
        </p:spPr>
        <p:txBody>
          <a:bodyPr>
            <a:normAutofit/>
          </a:bodyPr>
          <a:lstStyle/>
          <a:p>
            <a:r>
              <a:rPr lang="en-LT" sz="4800"/>
              <a:t>Pilnas skyriaus,</a:t>
            </a:r>
            <a:br>
              <a:rPr lang="en-LT" sz="4800"/>
            </a:br>
            <a:r>
              <a:rPr lang="en-LT" sz="4800"/>
              <a:t>ar prezentacijos pavadinimas švietimui</a:t>
            </a:r>
          </a:p>
        </p:txBody>
      </p:sp>
    </p:spTree>
    <p:extLst>
      <p:ext uri="{BB962C8B-B14F-4D97-AF65-F5344CB8AC3E}">
        <p14:creationId xmlns:p14="http://schemas.microsoft.com/office/powerpoint/2010/main" val="154901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v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090EE5A-3F55-EF44-AC2A-C9E3CA45C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040" y="-2302448"/>
            <a:ext cx="17015460" cy="120267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B15288-B8E0-2F44-9F03-BBB65B7E16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310" y="215900"/>
            <a:ext cx="1987550" cy="140482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A0A9FF9-2D1E-6E4F-8DB9-5BBFAC50F0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613" y="3429000"/>
            <a:ext cx="6427304" cy="2257097"/>
          </a:xfrm>
        </p:spPr>
        <p:txBody>
          <a:bodyPr>
            <a:normAutofit/>
          </a:bodyPr>
          <a:lstStyle/>
          <a:p>
            <a:r>
              <a:rPr lang="en-LT" sz="4800" dirty="0"/>
              <a:t>Pilnas skyriaus,</a:t>
            </a:r>
            <a:br>
              <a:rPr lang="en-LT" sz="4800" dirty="0"/>
            </a:br>
            <a:r>
              <a:rPr lang="en-LT" sz="4800" dirty="0"/>
              <a:t>ar prezentacijos pavadinimas sportui</a:t>
            </a:r>
          </a:p>
        </p:txBody>
      </p:sp>
    </p:spTree>
    <p:extLst>
      <p:ext uri="{BB962C8B-B14F-4D97-AF65-F5344CB8AC3E}">
        <p14:creationId xmlns:p14="http://schemas.microsoft.com/office/powerpoint/2010/main" val="30358749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v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169F2EF-79D2-D94A-9EBE-3F1D361D9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9193" y="2702627"/>
            <a:ext cx="6427304" cy="18744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Pilnas</a:t>
            </a:r>
            <a:r>
              <a:rPr lang="en-US" dirty="0"/>
              <a:t> </a:t>
            </a:r>
            <a:r>
              <a:rPr lang="en-US" dirty="0" err="1"/>
              <a:t>prezentacijos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13CFF12-1718-F544-BC99-8DAE8FB631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740" y="0"/>
            <a:ext cx="2551430" cy="18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320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v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169F2EF-79D2-D94A-9EBE-3F1D361D9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7793" y="2961707"/>
            <a:ext cx="6427304" cy="18744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Pilnas</a:t>
            </a:r>
            <a:r>
              <a:rPr lang="en-US" dirty="0"/>
              <a:t> </a:t>
            </a:r>
            <a:r>
              <a:rPr lang="en-US" dirty="0" err="1"/>
              <a:t>prezentacijos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7892D38-2FCF-8C41-80EB-E78AA2749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81070" cy="24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767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v1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169F2EF-79D2-D94A-9EBE-3F1D361D9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613" y="3429000"/>
            <a:ext cx="6427304" cy="18744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Pilnas</a:t>
            </a:r>
            <a:r>
              <a:rPr lang="en-US" dirty="0"/>
              <a:t> </a:t>
            </a:r>
            <a:r>
              <a:rPr lang="en-US" dirty="0" err="1"/>
              <a:t>prezentacijos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764C2C8-3D25-B642-A67E-5EA04D58B3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16840"/>
            <a:ext cx="2627630" cy="18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443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v1">
    <p:bg>
      <p:bgPr>
        <a:solidFill>
          <a:srgbClr val="C7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090EE5A-3F55-EF44-AC2A-C9E3CA45C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040" y="-2302448"/>
            <a:ext cx="17015460" cy="120267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B15288-B8E0-2F44-9F03-BBB65B7E16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310" y="215900"/>
            <a:ext cx="1987550" cy="140482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2EF6C7EF-D2A6-9648-9466-55A831E361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613" y="3429000"/>
            <a:ext cx="6427304" cy="2257097"/>
          </a:xfrm>
        </p:spPr>
        <p:txBody>
          <a:bodyPr>
            <a:normAutofit/>
          </a:bodyPr>
          <a:lstStyle/>
          <a:p>
            <a:r>
              <a:rPr lang="en-LT" sz="4800" dirty="0"/>
              <a:t>Pilnas skyriaus,</a:t>
            </a:r>
            <a:br>
              <a:rPr lang="en-LT" sz="4800" dirty="0"/>
            </a:br>
            <a:r>
              <a:rPr lang="en-LT" sz="4800" dirty="0"/>
              <a:t>ar prezentacijos pavadinimas švietimui</a:t>
            </a:r>
          </a:p>
        </p:txBody>
      </p:sp>
    </p:spTree>
    <p:extLst>
      <p:ext uri="{BB962C8B-B14F-4D97-AF65-F5344CB8AC3E}">
        <p14:creationId xmlns:p14="http://schemas.microsoft.com/office/powerpoint/2010/main" val="2593628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v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090EE5A-3F55-EF44-AC2A-C9E3CA45C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040" y="-2302448"/>
            <a:ext cx="17015460" cy="120267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B15288-B8E0-2F44-9F03-BBB65B7E16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310" y="215900"/>
            <a:ext cx="1987550" cy="140482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77176F07-C46F-204D-B806-3B701D48D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613" y="3429000"/>
            <a:ext cx="6427304" cy="2257097"/>
          </a:xfrm>
        </p:spPr>
        <p:txBody>
          <a:bodyPr>
            <a:normAutofit/>
          </a:bodyPr>
          <a:lstStyle/>
          <a:p>
            <a:r>
              <a:rPr lang="en-LT" sz="4800" dirty="0"/>
              <a:t>Pilnas skyriaus,</a:t>
            </a:r>
            <a:br>
              <a:rPr lang="en-LT" sz="4800" dirty="0"/>
            </a:br>
            <a:r>
              <a:rPr lang="en-LT" sz="4800" dirty="0"/>
              <a:t>ar prezentacijos pavadinimas mokslui</a:t>
            </a:r>
          </a:p>
        </p:txBody>
      </p:sp>
    </p:spTree>
    <p:extLst>
      <p:ext uri="{BB962C8B-B14F-4D97-AF65-F5344CB8AC3E}">
        <p14:creationId xmlns:p14="http://schemas.microsoft.com/office/powerpoint/2010/main" val="21219795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v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090EE5A-3F55-EF44-AC2A-C9E3CA45C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040" y="-2302448"/>
            <a:ext cx="17015460" cy="120267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B15288-B8E0-2F44-9F03-BBB65B7E16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310" y="215900"/>
            <a:ext cx="1987550" cy="140482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A0A9FF9-2D1E-6E4F-8DB9-5BBFAC50F0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613" y="3429000"/>
            <a:ext cx="6427304" cy="2257097"/>
          </a:xfrm>
        </p:spPr>
        <p:txBody>
          <a:bodyPr>
            <a:normAutofit/>
          </a:bodyPr>
          <a:lstStyle/>
          <a:p>
            <a:r>
              <a:rPr lang="en-LT" sz="4800" dirty="0"/>
              <a:t>Pilnas skyriaus,</a:t>
            </a:r>
            <a:br>
              <a:rPr lang="en-LT" sz="4800" dirty="0"/>
            </a:br>
            <a:r>
              <a:rPr lang="en-LT" sz="4800" dirty="0"/>
              <a:t>ar prezentacijos pavadinimas sportui</a:t>
            </a:r>
          </a:p>
        </p:txBody>
      </p:sp>
    </p:spTree>
    <p:extLst>
      <p:ext uri="{BB962C8B-B14F-4D97-AF65-F5344CB8AC3E}">
        <p14:creationId xmlns:p14="http://schemas.microsoft.com/office/powerpoint/2010/main" val="3165041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v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169F2EF-79D2-D94A-9EBE-3F1D361D9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9193" y="3114107"/>
            <a:ext cx="6427304" cy="18744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Full name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9475C9-782B-1146-AE8E-6313CDB472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35" y="-332740"/>
            <a:ext cx="3648710" cy="257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363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5419DB-124D-894F-9EE9-E4CD88F41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292841" y="-6266675"/>
            <a:ext cx="27434847" cy="193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AC9DA92-0D67-4F48-8688-3F92B3A71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425441" y="-6266675"/>
            <a:ext cx="27434847" cy="193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932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5419DB-124D-894F-9EE9-E4CD88F41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292841" y="-6266675"/>
            <a:ext cx="27434847" cy="193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0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v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169F2EF-79D2-D94A-9EBE-3F1D361D9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9193" y="3114107"/>
            <a:ext cx="6427304" cy="18744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Full name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9475C9-782B-1146-AE8E-6313CDB472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35" y="-332740"/>
            <a:ext cx="3648710" cy="257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1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D0DA02-2620-BA44-BA34-C936AA86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0" y="3429000"/>
            <a:ext cx="6032500" cy="23089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„Lorem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sed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.“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ED1B287-639A-3F40-AA78-91374CBA2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1725" y="99265"/>
            <a:ext cx="4908550" cy="34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191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D0DA02-2620-BA44-BA34-C936AA86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900" y="381001"/>
            <a:ext cx="4761857" cy="3733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buNone/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„Lorem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sed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.“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E444BC8-9F9D-A148-9E4C-BBCC716A7D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902" y="4261631"/>
            <a:ext cx="4761856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Citatos</a:t>
            </a:r>
            <a:r>
              <a:rPr lang="en-US" dirty="0"/>
              <a:t> </a:t>
            </a:r>
            <a:r>
              <a:rPr lang="en-US" dirty="0" err="1"/>
              <a:t>autorė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B11C04-B3F1-D24A-8A9A-0C080C1EBC0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02325" y="0"/>
            <a:ext cx="6289675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err="1"/>
              <a:t>Pridėti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506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D0DA02-2620-BA44-BA34-C936AA86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97702" y="3508513"/>
            <a:ext cx="2500132" cy="2927010"/>
          </a:xfrm>
          <a:noFill/>
          <a:ln>
            <a:noFill/>
          </a:ln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Praesent</a:t>
            </a:r>
            <a:r>
              <a:rPr lang="en-US" dirty="0"/>
              <a:t> at </a:t>
            </a:r>
            <a:r>
              <a:rPr lang="en-US" dirty="0" err="1"/>
              <a:t>elementum</a:t>
            </a:r>
            <a:r>
              <a:rPr lang="en-US" dirty="0"/>
              <a:t> nisi,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est. Vestibulum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B11C04-B3F1-D24A-8A9A-0C080C1EBC0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8646288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 err="1"/>
              <a:t>Pridėti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145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CA2897-A387-B940-B9AB-6856134B09BE}"/>
              </a:ext>
            </a:extLst>
          </p:cNvPr>
          <p:cNvSpPr/>
          <p:nvPr userDrawn="1"/>
        </p:nvSpPr>
        <p:spPr>
          <a:xfrm>
            <a:off x="-1" y="0"/>
            <a:ext cx="60855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5EED2B-ECB3-974D-8479-F9026A4B9A43}"/>
              </a:ext>
            </a:extLst>
          </p:cNvPr>
          <p:cNvSpPr/>
          <p:nvPr userDrawn="1"/>
        </p:nvSpPr>
        <p:spPr>
          <a:xfrm>
            <a:off x="6019800" y="0"/>
            <a:ext cx="61826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AC8C4-8995-9448-BF7F-500057B99A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Tekstas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Tekstas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Tekstas</a:t>
            </a:r>
            <a:r>
              <a:rPr lang="en-US" dirty="0"/>
              <a:t>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48991-F949-4A48-98EA-2800A3EEB69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Tekstas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Tekstas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Tekstas</a:t>
            </a:r>
            <a:r>
              <a:rPr lang="en-US" dirty="0"/>
              <a:t> 5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D59782-CE81-9943-A84E-8202F55DF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0" y="320675"/>
            <a:ext cx="1596580" cy="11284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9BEF620-81E0-9B48-B61C-572A63C0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32"/>
            <a:ext cx="504703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sz="2800" b="0" dirty="0"/>
              <a:t>Skaidrės </a:t>
            </a:r>
            <a:br>
              <a:rPr lang="lt-LT" sz="2800" b="0" dirty="0"/>
            </a:br>
            <a:r>
              <a:rPr lang="lt-LT" sz="2800" b="0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15740004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lanatory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51DCF-6272-1A44-BEF3-1D28798216F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2965" y="2298700"/>
            <a:ext cx="5575851" cy="3803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Tekstas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Tekstas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Tekstas</a:t>
            </a:r>
            <a:r>
              <a:rPr lang="en-US" dirty="0"/>
              <a:t> 5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50CDDC-F8EF-5745-BFE1-1CE034F26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0" y="320675"/>
            <a:ext cx="1596580" cy="11284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D5E17D0-F283-F340-90BE-54841A84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32"/>
            <a:ext cx="504703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sz="2800" b="0" dirty="0"/>
              <a:t>Skaidrės </a:t>
            </a:r>
            <a:br>
              <a:rPr lang="lt-LT" sz="2800" b="0" dirty="0"/>
            </a:br>
            <a:r>
              <a:rPr lang="lt-LT" sz="2800" b="0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12240016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anatory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3F13E1-A03C-E04A-BE57-B4FDF78A629F}"/>
              </a:ext>
            </a:extLst>
          </p:cNvPr>
          <p:cNvSpPr/>
          <p:nvPr userDrawn="1"/>
        </p:nvSpPr>
        <p:spPr>
          <a:xfrm>
            <a:off x="-1" y="0"/>
            <a:ext cx="52650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51DCF-6272-1A44-BEF3-1D28798216F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43600" y="2057400"/>
            <a:ext cx="5575851" cy="3803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Tekstas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Tekstas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Tekstas</a:t>
            </a:r>
            <a:r>
              <a:rPr lang="en-US" dirty="0"/>
              <a:t> 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2A4C5-94E8-4C4D-87E6-BED5B220A8D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dictum </a:t>
            </a:r>
            <a:r>
              <a:rPr lang="en-US" dirty="0" err="1"/>
              <a:t>neque</a:t>
            </a:r>
            <a:r>
              <a:rPr lang="en-US" dirty="0"/>
              <a:t> gravida cursus.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in </a:t>
            </a:r>
            <a:r>
              <a:rPr lang="en-US" dirty="0" err="1"/>
              <a:t>laoreet</a:t>
            </a:r>
            <a:r>
              <a:rPr lang="en-US" dirty="0"/>
              <a:t> pulvinar.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50CDDC-F8EF-5745-BFE1-1CE034F26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0" y="320675"/>
            <a:ext cx="1596580" cy="11284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283323F-E414-4741-BC72-E27F5EFC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32"/>
            <a:ext cx="504703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sz="2800" b="0" dirty="0"/>
              <a:t>Skaidrės </a:t>
            </a:r>
            <a:br>
              <a:rPr lang="lt-LT" sz="2800" b="0" dirty="0"/>
            </a:br>
            <a:r>
              <a:rPr lang="lt-LT" sz="2800" b="0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10350391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v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5C7B57A-177E-774A-9590-A54FF93D0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214630" y="-6076339"/>
            <a:ext cx="25789636" cy="182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471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97D7E27-BA20-BB4D-9550-A1574C37D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976" y="1809749"/>
            <a:ext cx="4581824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7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56ED8-1B66-F743-BD5F-81E968289F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995055"/>
            <a:ext cx="8067261" cy="4181908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tx2"/>
              </a:buClr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chemeClr val="tx2"/>
              </a:buCl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chemeClr val="tx2"/>
              </a:buCl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chemeClr val="tx2"/>
              </a:buCl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Tekstas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Tekstas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Tekstas</a:t>
            </a:r>
            <a:r>
              <a:rPr lang="en-US" dirty="0"/>
              <a:t> 5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36D0523-2C64-0845-B883-7D72B5C200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0" y="320675"/>
            <a:ext cx="1596580" cy="11284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1AE56A1-9B81-C84B-9EA5-DEAA2EF8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32"/>
            <a:ext cx="504703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sz="2800" b="0" dirty="0"/>
              <a:t>Skaidrės </a:t>
            </a:r>
            <a:br>
              <a:rPr lang="lt-LT" sz="2800" b="0" dirty="0"/>
            </a:br>
            <a:r>
              <a:rPr lang="lt-LT" sz="2800" b="0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115174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5419DB-124D-894F-9EE9-E4CD88F41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292841" y="-6266675"/>
            <a:ext cx="27434847" cy="193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9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7FB177-6509-284D-9BAF-6E0C192D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5083"/>
            <a:ext cx="80672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D4C80-0E84-8B46-8558-F4B9290EF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971303"/>
            <a:ext cx="8067261" cy="4205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Body text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Body text 4</a:t>
            </a:r>
          </a:p>
          <a:p>
            <a:pPr lvl="4"/>
            <a:r>
              <a:rPr lang="en-US" dirty="0"/>
              <a:t>Body text 5</a:t>
            </a:r>
          </a:p>
        </p:txBody>
      </p:sp>
    </p:spTree>
    <p:extLst>
      <p:ext uri="{BB962C8B-B14F-4D97-AF65-F5344CB8AC3E}">
        <p14:creationId xmlns:p14="http://schemas.microsoft.com/office/powerpoint/2010/main" val="188735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8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2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7FB177-6509-284D-9BAF-6E0C192D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5083"/>
            <a:ext cx="80672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D4C80-0E84-8B46-8558-F4B9290EF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971303"/>
            <a:ext cx="8067261" cy="4205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Body text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Body text 4</a:t>
            </a:r>
          </a:p>
          <a:p>
            <a:pPr lvl="4"/>
            <a:r>
              <a:rPr lang="en-US" dirty="0"/>
              <a:t>Body text 5</a:t>
            </a:r>
          </a:p>
        </p:txBody>
      </p:sp>
    </p:spTree>
    <p:extLst>
      <p:ext uri="{BB962C8B-B14F-4D97-AF65-F5344CB8AC3E}">
        <p14:creationId xmlns:p14="http://schemas.microsoft.com/office/powerpoint/2010/main" val="296224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2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928468-1FD9-4F7E-9E17-C09C676B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77862-CBAC-4B05-BAD2-5609AB3C9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EFFF3-C89F-4FCD-B220-7A10ED78F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E539B-A5EC-4BE9-B74F-0813BDE9B9C4}" type="datetimeFigureOut">
              <a:rPr lang="lt-LT" smtClean="0"/>
              <a:t>2023-11-20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BD413-7E22-40A4-A11F-90B69ED55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27534-FD4B-4CC0-B94F-34C994E5E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C6946-C28C-4D2C-8B02-6B05755B7F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608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86" r:id="rId12"/>
    <p:sldLayoutId id="2147483787" r:id="rId13"/>
    <p:sldLayoutId id="2147483788" r:id="rId14"/>
    <p:sldLayoutId id="2147483789" r:id="rId15"/>
    <p:sldLayoutId id="2147483780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3" r:id="rId29"/>
    <p:sldLayoutId id="2147483774" r:id="rId30"/>
    <p:sldLayoutId id="2147483776" r:id="rId31"/>
    <p:sldLayoutId id="2147483777" r:id="rId32"/>
    <p:sldLayoutId id="2147483778" r:id="rId33"/>
    <p:sldLayoutId id="214748377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min.lrv.lt/lt/aktualus-valstybes-finansu-duomenys/ekonomines-raidos-scenarijus" TargetMode="External"/><Relationship Id="rId2" Type="http://schemas.openxmlformats.org/officeDocument/2006/relationships/hyperlink" Target="https://osp.stat.gov.lt/statistiniu-rodikliu-analize#/" TargetMode="Externa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1726-7AA5-2642-BA85-DD4DCDBFA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291" y="1755434"/>
            <a:ext cx="9405868" cy="2495362"/>
          </a:xfrm>
        </p:spPr>
        <p:txBody>
          <a:bodyPr>
            <a:noAutofit/>
          </a:bodyPr>
          <a:lstStyle/>
          <a:p>
            <a:r>
              <a:rPr lang="lt-LT" sz="4500" dirty="0">
                <a:solidFill>
                  <a:srgbClr val="47558C"/>
                </a:solidFill>
                <a:latin typeface="Beausite Fit Medium" panose="020B0603050502060203" pitchFamily="34" charset="0"/>
              </a:rPr>
              <a:t>20</a:t>
            </a:r>
            <a:r>
              <a:rPr lang="en-US" sz="4500" dirty="0">
                <a:solidFill>
                  <a:srgbClr val="47558C"/>
                </a:solidFill>
                <a:latin typeface="Beausite Fit Medium" panose="020B0603050502060203" pitchFamily="34" charset="0"/>
              </a:rPr>
              <a:t>24</a:t>
            </a:r>
            <a:r>
              <a:rPr lang="lt-LT" sz="4500" dirty="0">
                <a:solidFill>
                  <a:srgbClr val="47558C"/>
                </a:solidFill>
                <a:latin typeface="Beausite Fit Medium" panose="020B0603050502060203" pitchFamily="34" charset="0"/>
              </a:rPr>
              <a:t> M. ŠVIETIMO BIUDŽETAS:</a:t>
            </a:r>
            <a:br>
              <a:rPr lang="lt-LT" sz="4500" dirty="0">
                <a:solidFill>
                  <a:srgbClr val="47558C"/>
                </a:solidFill>
                <a:latin typeface="Beausite Fit Medium" panose="020B0603050502060203" pitchFamily="34" charset="0"/>
              </a:rPr>
            </a:br>
            <a:r>
              <a:rPr lang="lt-LT" sz="4500" dirty="0">
                <a:solidFill>
                  <a:srgbClr val="47558C"/>
                </a:solidFill>
                <a:latin typeface="Beausite Fit Medium" panose="020B0603050502060203" pitchFamily="34" charset="0"/>
              </a:rPr>
              <a:t>KAS DAROMA GERINANT PEDAGOGŲ DARBO SĄLYGAS</a:t>
            </a:r>
            <a:endParaRPr lang="en-LT" sz="4500" dirty="0">
              <a:solidFill>
                <a:srgbClr val="47558C"/>
              </a:solidFill>
              <a:latin typeface="Beausite Fit Medium" panose="020B0603050502060203" pitchFamily="34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959DD81F-D85A-0451-8827-45F0A02B9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888" y="2349875"/>
            <a:ext cx="3046821" cy="50253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66095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63A01D-FEA1-CEB1-DB47-AD7A94CB8ABB}"/>
              </a:ext>
            </a:extLst>
          </p:cNvPr>
          <p:cNvSpPr txBox="1"/>
          <p:nvPr/>
        </p:nvSpPr>
        <p:spPr>
          <a:xfrm>
            <a:off x="493049" y="1617521"/>
            <a:ext cx="7557875" cy="5027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R="0" defTabSz="914400" fontAlgn="auto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20000"/>
              <a:tabLst/>
              <a:defRPr/>
            </a:pPr>
            <a:r>
              <a:rPr kumimoji="0" lang="lt-LT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Beausite Fit Medium" panose="020B0603050502060203" pitchFamily="34" charset="0"/>
                <a:cs typeface="Arial" panose="020B0604020202020204" pitchFamily="34" charset="0"/>
              </a:rPr>
              <a:t>Mokiniai</a:t>
            </a:r>
            <a:r>
              <a:rPr kumimoji="0" lang="lt-LT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Beausite Fit Medium" panose="020B0603050502060203" pitchFamily="34" charset="0"/>
                <a:cs typeface="Arial" panose="020B0604020202020204" pitchFamily="34" charset="0"/>
              </a:rPr>
              <a:t>,</a:t>
            </a:r>
            <a:r>
              <a:rPr kumimoji="0" lang="en-US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Beausite Fit Medium" panose="020B0603050502060203" pitchFamily="34" charset="0"/>
                <a:cs typeface="Arial" panose="020B0604020202020204" pitchFamily="34" charset="0"/>
              </a:rPr>
              <a:t> </a:t>
            </a:r>
            <a:r>
              <a:rPr kumimoji="0" lang="lt-LT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Beausite Fit Medium" panose="020B0603050502060203" pitchFamily="34" charset="0"/>
                <a:cs typeface="Arial" panose="020B0604020202020204" pitchFamily="34" charset="0"/>
              </a:rPr>
              <a:t>turintys</a:t>
            </a:r>
            <a:r>
              <a:rPr kumimoji="0" lang="en-US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Beausite Fit Medium" panose="020B0603050502060203" pitchFamily="34" charset="0"/>
                <a:cs typeface="Arial" panose="020B0604020202020204" pitchFamily="34" charset="0"/>
              </a:rPr>
              <a:t> SUP 202</a:t>
            </a:r>
            <a:r>
              <a:rPr lang="en-US" dirty="0">
                <a:latin typeface="Beausite Fit Medium" panose="020B0603050502060203" pitchFamily="34" charset="0"/>
                <a:cs typeface="Arial" panose="020B0604020202020204" pitchFamily="34" charset="0"/>
              </a:rPr>
              <a:t>2</a:t>
            </a:r>
            <a:r>
              <a:rPr lang="lt-LT" dirty="0">
                <a:latin typeface="Beausite Fit Medium" panose="020B0603050502060203" pitchFamily="34" charset="0"/>
                <a:cs typeface="Arial" panose="020B0604020202020204" pitchFamily="34" charset="0"/>
              </a:rPr>
              <a:t>–</a:t>
            </a:r>
            <a:r>
              <a:rPr kumimoji="0" lang="en-US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Beausite Fit Medium" panose="020B0603050502060203" pitchFamily="34" charset="0"/>
                <a:cs typeface="Arial" panose="020B0604020202020204" pitchFamily="34" charset="0"/>
              </a:rPr>
              <a:t>202</a:t>
            </a:r>
            <a:r>
              <a:rPr lang="en-US" dirty="0">
                <a:latin typeface="Beausite Fit Medium" panose="020B0603050502060203" pitchFamily="34" charset="0"/>
                <a:cs typeface="Arial" panose="020B0604020202020204" pitchFamily="34" charset="0"/>
              </a:rPr>
              <a:t>3</a:t>
            </a:r>
            <a:r>
              <a:rPr kumimoji="0" lang="en-US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Beausite Fit Medium" panose="020B0603050502060203" pitchFamily="34" charset="0"/>
                <a:cs typeface="Arial" panose="020B0604020202020204" pitchFamily="34" charset="0"/>
              </a:rPr>
              <a:t> m. m.</a:t>
            </a:r>
          </a:p>
          <a:p>
            <a:pPr marR="0" defTabSz="914400" fontAlgn="auto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20000"/>
              <a:tabLst/>
              <a:defRPr/>
            </a:pPr>
            <a:endParaRPr lang="en-US" dirty="0">
              <a:latin typeface="Beausite Fit Medium" panose="020B0603050502060203" pitchFamily="34" charset="0"/>
              <a:cs typeface="Arial" panose="020B0604020202020204" pitchFamily="34" charset="0"/>
            </a:endParaRPr>
          </a:p>
          <a:p>
            <a:pPr marR="0" defTabSz="914400" fontAlgn="auto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20000"/>
              <a:tabLst/>
              <a:defRPr/>
            </a:pPr>
            <a:endParaRPr kumimoji="0" lang="en-US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Beausite Fit Medium" panose="020B0603050502060203" pitchFamily="34" charset="0"/>
              <a:cs typeface="Arial" panose="020B0604020202020204" pitchFamily="34" charset="0"/>
            </a:endParaRPr>
          </a:p>
          <a:p>
            <a:pPr marR="0" defTabSz="914400" fontAlgn="auto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20000"/>
              <a:tabLst/>
              <a:defRPr/>
            </a:pPr>
            <a:endParaRPr lang="en-US" dirty="0">
              <a:latin typeface="Beausite Fit Medium" panose="020B0603050502060203" pitchFamily="34" charset="0"/>
              <a:cs typeface="Arial" panose="020B0604020202020204" pitchFamily="34" charset="0"/>
            </a:endParaRPr>
          </a:p>
          <a:p>
            <a:pPr marR="0" defTabSz="914400" fontAlgn="auto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20000"/>
              <a:tabLst/>
              <a:defRPr/>
            </a:pPr>
            <a:endParaRPr kumimoji="0" lang="en-US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Beausite Fit Medium" panose="020B0603050502060203" pitchFamily="34" charset="0"/>
              <a:cs typeface="Arial" panose="020B0604020202020204" pitchFamily="34" charset="0"/>
            </a:endParaRPr>
          </a:p>
          <a:p>
            <a:pPr marR="0" defTabSz="914400" fontAlgn="auto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20000"/>
              <a:tabLst/>
              <a:defRPr/>
            </a:pPr>
            <a:endParaRPr lang="en-US" dirty="0">
              <a:latin typeface="Beausite Fit Medium" panose="020B0603050502060203" pitchFamily="34" charset="0"/>
              <a:cs typeface="Arial" panose="020B0604020202020204" pitchFamily="34" charset="0"/>
            </a:endParaRPr>
          </a:p>
          <a:p>
            <a:pPr marR="0" defTabSz="914400" fontAlgn="auto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20000"/>
              <a:tabLst/>
              <a:defRPr/>
            </a:pPr>
            <a:endParaRPr kumimoji="0" lang="en-US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Beausite Fit Medium" panose="020B0603050502060203" pitchFamily="34" charset="0"/>
              <a:cs typeface="Arial" panose="020B0604020202020204" pitchFamily="34" charset="0"/>
            </a:endParaRPr>
          </a:p>
          <a:p>
            <a:pPr marR="0" defTabSz="914400" fontAlgn="auto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20000"/>
              <a:tabLst/>
              <a:defRPr/>
            </a:pPr>
            <a:endParaRPr lang="en-US" dirty="0">
              <a:latin typeface="Beausite Fit Medium" panose="020B0603050502060203" pitchFamily="34" charset="0"/>
              <a:cs typeface="Arial" panose="020B0604020202020204" pitchFamily="34" charset="0"/>
            </a:endParaRPr>
          </a:p>
          <a:p>
            <a:pPr marR="0" defTabSz="914400" fontAlgn="auto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20000"/>
              <a:tabLst/>
              <a:defRPr/>
            </a:pPr>
            <a:endParaRPr kumimoji="0" lang="en-US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Beausite Fit Medium" panose="020B0603050502060203" pitchFamily="34" charset="0"/>
              <a:cs typeface="Arial" panose="020B0604020202020204" pitchFamily="34" charset="0"/>
            </a:endParaRPr>
          </a:p>
          <a:p>
            <a:pPr marR="0" defTabSz="914400" fontAlgn="auto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20000"/>
              <a:tabLst/>
              <a:defRPr/>
            </a:pPr>
            <a:endParaRPr kumimoji="0" lang="en-US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Beausite Fit Medium" panose="020B0603050502060203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94530-753A-1763-CDC2-720151957ACD}"/>
              </a:ext>
            </a:extLst>
          </p:cNvPr>
          <p:cNvSpPr txBox="1"/>
          <p:nvPr/>
        </p:nvSpPr>
        <p:spPr>
          <a:xfrm>
            <a:off x="493049" y="416046"/>
            <a:ext cx="8844281" cy="114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lt-LT" sz="2800" b="0" i="0" u="none" strike="noStrike" kern="1200" cap="none" spc="0" normalizeH="0" baseline="0" noProof="0" dirty="0">
                <a:ln>
                  <a:noFill/>
                </a:ln>
                <a:solidFill>
                  <a:srgbClr val="47558C"/>
                </a:solidFill>
                <a:effectLst/>
                <a:uLnTx/>
                <a:uFillTx/>
                <a:latin typeface="Beausite Fit Medium" panose="020B0603050502060203" pitchFamily="34" charset="0"/>
                <a:ea typeface="+mj-ea"/>
                <a:cs typeface="Arial" panose="020B0604020202020204" pitchFamily="34" charset="0"/>
              </a:rPr>
              <a:t>5. Stipriname įtraukiojo ugdymo procesus</a:t>
            </a:r>
          </a:p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lt-LT" b="0" i="0" dirty="0">
                <a:effectLst/>
                <a:latin typeface="Segoe UI Historic" panose="020B0502040204020203" pitchFamily="34" charset="0"/>
              </a:rPr>
              <a:t>Jau dabar daugiau kaip 90 proc. vaikų, turinčių SUP, mokosi bendrose mokyklose ir darželiuose. </a:t>
            </a:r>
            <a:r>
              <a:rPr lang="lt-LT" b="0" i="0" dirty="0" err="1">
                <a:effectLst/>
                <a:latin typeface="Open Sans" panose="020B0606030504020204" pitchFamily="34" charset="0"/>
              </a:rPr>
              <a:t>Įtrauktis</a:t>
            </a:r>
            <a:r>
              <a:rPr lang="lt-LT" b="0" i="0" dirty="0">
                <a:effectLst/>
                <a:latin typeface="Open Sans" panose="020B0606030504020204" pitchFamily="34" charset="0"/>
              </a:rPr>
              <a:t> švietime yra nuolatinis vertybinis procesas, kuriuo siekiama geriausių galimybių visiems vaikams.</a:t>
            </a:r>
            <a:r>
              <a:rPr lang="lt-LT" b="0" i="0" dirty="0">
                <a:effectLst/>
                <a:latin typeface="Segoe UI Historic" panose="020B0502040204020203" pitchFamily="34" charset="0"/>
              </a:rPr>
              <a:t>  </a:t>
            </a:r>
            <a:endParaRPr kumimoji="0" lang="lt-LT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ausite Fit Medium" panose="020B0603050502060203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B0FD8DC-A138-E108-45B3-A3014434B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09383"/>
              </p:ext>
            </p:extLst>
          </p:nvPr>
        </p:nvGraphicFramePr>
        <p:xfrm>
          <a:off x="606968" y="1944021"/>
          <a:ext cx="10231788" cy="4497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946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26">
            <a:extLst>
              <a:ext uri="{FF2B5EF4-FFF2-40B4-BE49-F238E27FC236}">
                <a16:creationId xmlns:a16="http://schemas.microsoft.com/office/drawing/2014/main" id="{D09013BB-56A0-9B8F-7B6F-B31E0C687C27}"/>
              </a:ext>
            </a:extLst>
          </p:cNvPr>
          <p:cNvCxnSpPr>
            <a:cxnSpLocks/>
          </p:cNvCxnSpPr>
          <p:nvPr/>
        </p:nvCxnSpPr>
        <p:spPr>
          <a:xfrm>
            <a:off x="3088623" y="5042209"/>
            <a:ext cx="9103377" cy="14547"/>
          </a:xfrm>
          <a:prstGeom prst="line">
            <a:avLst/>
          </a:prstGeom>
          <a:ln>
            <a:solidFill>
              <a:srgbClr val="3B6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3594530-753A-1763-CDC2-720151957ACD}"/>
              </a:ext>
            </a:extLst>
          </p:cNvPr>
          <p:cNvSpPr txBox="1"/>
          <p:nvPr/>
        </p:nvSpPr>
        <p:spPr>
          <a:xfrm>
            <a:off x="493049" y="234932"/>
            <a:ext cx="86560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lt-L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4" name="Straight Connector 26">
            <a:extLst>
              <a:ext uri="{FF2B5EF4-FFF2-40B4-BE49-F238E27FC236}">
                <a16:creationId xmlns:a16="http://schemas.microsoft.com/office/drawing/2014/main" id="{48BC650D-7582-AF90-548A-D473F28FF716}"/>
              </a:ext>
            </a:extLst>
          </p:cNvPr>
          <p:cNvCxnSpPr>
            <a:cxnSpLocks/>
          </p:cNvCxnSpPr>
          <p:nvPr/>
        </p:nvCxnSpPr>
        <p:spPr>
          <a:xfrm flipV="1">
            <a:off x="1827382" y="1367908"/>
            <a:ext cx="9228441" cy="18264"/>
          </a:xfrm>
          <a:prstGeom prst="line">
            <a:avLst/>
          </a:prstGeom>
          <a:ln>
            <a:solidFill>
              <a:srgbClr val="3B6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0">
            <a:extLst>
              <a:ext uri="{FF2B5EF4-FFF2-40B4-BE49-F238E27FC236}">
                <a16:creationId xmlns:a16="http://schemas.microsoft.com/office/drawing/2014/main" id="{E7C98278-AA82-2E67-EB64-0E36B394118C}"/>
              </a:ext>
            </a:extLst>
          </p:cNvPr>
          <p:cNvGrpSpPr/>
          <p:nvPr/>
        </p:nvGrpSpPr>
        <p:grpSpPr>
          <a:xfrm rot="10800000">
            <a:off x="2219124" y="3297370"/>
            <a:ext cx="1744310" cy="1759386"/>
            <a:chOff x="9475929" y="1988586"/>
            <a:chExt cx="2228263" cy="2247522"/>
          </a:xfrm>
        </p:grpSpPr>
        <p:sp>
          <p:nvSpPr>
            <p:cNvPr id="39" name="Arc 41">
              <a:extLst>
                <a:ext uri="{FF2B5EF4-FFF2-40B4-BE49-F238E27FC236}">
                  <a16:creationId xmlns:a16="http://schemas.microsoft.com/office/drawing/2014/main" id="{4A8394D2-1E35-5B41-6025-C72DC2919907}"/>
                </a:ext>
              </a:extLst>
            </p:cNvPr>
            <p:cNvSpPr/>
            <p:nvPr/>
          </p:nvSpPr>
          <p:spPr>
            <a:xfrm>
              <a:off x="9475929" y="2007845"/>
              <a:ext cx="2228263" cy="2228263"/>
            </a:xfrm>
            <a:prstGeom prst="arc">
              <a:avLst/>
            </a:prstGeom>
            <a:ln>
              <a:solidFill>
                <a:srgbClr val="3B6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T" sz="1800" b="0" i="0" u="none" strike="noStrike" kern="1200" cap="none" spc="0" normalizeH="0" baseline="0" noProof="0">
                <a:ln>
                  <a:solidFill>
                    <a:srgbClr val="3B6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Arc 42">
              <a:extLst>
                <a:ext uri="{FF2B5EF4-FFF2-40B4-BE49-F238E27FC236}">
                  <a16:creationId xmlns:a16="http://schemas.microsoft.com/office/drawing/2014/main" id="{44C0947D-C32E-D521-77ED-CE66B5F03F61}"/>
                </a:ext>
              </a:extLst>
            </p:cNvPr>
            <p:cNvSpPr/>
            <p:nvPr/>
          </p:nvSpPr>
          <p:spPr>
            <a:xfrm rot="5400000">
              <a:off x="9475929" y="1988586"/>
              <a:ext cx="2228263" cy="2228263"/>
            </a:xfrm>
            <a:prstGeom prst="arc">
              <a:avLst/>
            </a:prstGeom>
            <a:ln>
              <a:solidFill>
                <a:srgbClr val="3B6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T" sz="1800" b="0" i="0" u="none" strike="noStrike" kern="1200" cap="none" spc="0" normalizeH="0" baseline="0" noProof="0">
                <a:ln>
                  <a:solidFill>
                    <a:srgbClr val="3B6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39">
            <a:extLst>
              <a:ext uri="{FF2B5EF4-FFF2-40B4-BE49-F238E27FC236}">
                <a16:creationId xmlns:a16="http://schemas.microsoft.com/office/drawing/2014/main" id="{990E7931-B91B-46D9-1E5B-2FCE5D7AEA92}"/>
              </a:ext>
            </a:extLst>
          </p:cNvPr>
          <p:cNvGrpSpPr/>
          <p:nvPr/>
        </p:nvGrpSpPr>
        <p:grpSpPr>
          <a:xfrm>
            <a:off x="10183669" y="1352033"/>
            <a:ext cx="1744310" cy="1964021"/>
            <a:chOff x="9475929" y="1988586"/>
            <a:chExt cx="2228263" cy="2247522"/>
          </a:xfrm>
        </p:grpSpPr>
        <p:sp>
          <p:nvSpPr>
            <p:cNvPr id="37" name="Arc 24">
              <a:extLst>
                <a:ext uri="{FF2B5EF4-FFF2-40B4-BE49-F238E27FC236}">
                  <a16:creationId xmlns:a16="http://schemas.microsoft.com/office/drawing/2014/main" id="{8F5D2F92-AE8B-2F41-591E-91D56B30B61C}"/>
                </a:ext>
              </a:extLst>
            </p:cNvPr>
            <p:cNvSpPr/>
            <p:nvPr/>
          </p:nvSpPr>
          <p:spPr>
            <a:xfrm>
              <a:off x="9475929" y="2007845"/>
              <a:ext cx="2228263" cy="2228263"/>
            </a:xfrm>
            <a:prstGeom prst="arc">
              <a:avLst/>
            </a:prstGeom>
            <a:ln>
              <a:solidFill>
                <a:srgbClr val="3B6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T" sz="1800" b="0" i="0" u="none" strike="noStrike" kern="1200" cap="none" spc="0" normalizeH="0" baseline="0" noProof="0">
                <a:ln>
                  <a:solidFill>
                    <a:srgbClr val="3B6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Arc 25">
              <a:extLst>
                <a:ext uri="{FF2B5EF4-FFF2-40B4-BE49-F238E27FC236}">
                  <a16:creationId xmlns:a16="http://schemas.microsoft.com/office/drawing/2014/main" id="{17741AD1-8135-1191-8767-4E7B8B0667E1}"/>
                </a:ext>
              </a:extLst>
            </p:cNvPr>
            <p:cNvSpPr/>
            <p:nvPr/>
          </p:nvSpPr>
          <p:spPr>
            <a:xfrm rot="5400000">
              <a:off x="9475929" y="1988586"/>
              <a:ext cx="2228263" cy="2228263"/>
            </a:xfrm>
            <a:prstGeom prst="arc">
              <a:avLst/>
            </a:prstGeom>
            <a:ln>
              <a:solidFill>
                <a:srgbClr val="3B6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T" sz="1800" b="0" i="0" u="none" strike="noStrike" kern="1200" cap="none" spc="0" normalizeH="0" baseline="0" noProof="0">
                <a:ln>
                  <a:solidFill>
                    <a:srgbClr val="3B6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" name="Straight Connector 15">
            <a:extLst>
              <a:ext uri="{FF2B5EF4-FFF2-40B4-BE49-F238E27FC236}">
                <a16:creationId xmlns:a16="http://schemas.microsoft.com/office/drawing/2014/main" id="{CB72D12A-72FD-1DFC-A441-54829DDE9DA9}"/>
              </a:ext>
            </a:extLst>
          </p:cNvPr>
          <p:cNvCxnSpPr>
            <a:cxnSpLocks/>
            <a:stCxn id="40" idx="2"/>
            <a:endCxn id="38" idx="2"/>
          </p:cNvCxnSpPr>
          <p:nvPr/>
        </p:nvCxnSpPr>
        <p:spPr>
          <a:xfrm flipV="1">
            <a:off x="3091279" y="3299225"/>
            <a:ext cx="7964545" cy="13221"/>
          </a:xfrm>
          <a:prstGeom prst="line">
            <a:avLst/>
          </a:prstGeom>
          <a:ln>
            <a:solidFill>
              <a:srgbClr val="3B6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7">
            <a:extLst>
              <a:ext uri="{FF2B5EF4-FFF2-40B4-BE49-F238E27FC236}">
                <a16:creationId xmlns:a16="http://schemas.microsoft.com/office/drawing/2014/main" id="{5968A5AC-17B2-A92F-8FCF-767DCC5F7C18}"/>
              </a:ext>
            </a:extLst>
          </p:cNvPr>
          <p:cNvSpPr/>
          <p:nvPr/>
        </p:nvSpPr>
        <p:spPr>
          <a:xfrm>
            <a:off x="880616" y="578362"/>
            <a:ext cx="1491343" cy="1491343"/>
          </a:xfrm>
          <a:prstGeom prst="ellipse">
            <a:avLst/>
          </a:prstGeom>
          <a:solidFill>
            <a:srgbClr val="C8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E25731-309E-5357-F56E-C8A3E76CFAB0}"/>
              </a:ext>
            </a:extLst>
          </p:cNvPr>
          <p:cNvSpPr txBox="1"/>
          <p:nvPr/>
        </p:nvSpPr>
        <p:spPr>
          <a:xfrm>
            <a:off x="1044939" y="2053411"/>
            <a:ext cx="1819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Patvirtinta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 </a:t>
            </a: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„Tūkstantmečio mokyklų“ programa.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4B943-F6E7-06CA-0E9B-C6E20CE70D6E}"/>
              </a:ext>
            </a:extLst>
          </p:cNvPr>
          <p:cNvSpPr txBox="1"/>
          <p:nvPr/>
        </p:nvSpPr>
        <p:spPr>
          <a:xfrm>
            <a:off x="398806" y="813910"/>
            <a:ext cx="5178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1</a:t>
            </a:r>
            <a:r>
              <a:rPr kumimoji="0" lang="en-LT" sz="1800" b="1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1BD5F0-3099-81CE-15D0-6E197BA7AEFD}"/>
              </a:ext>
            </a:extLst>
          </p:cNvPr>
          <p:cNvSpPr txBox="1"/>
          <p:nvPr/>
        </p:nvSpPr>
        <p:spPr>
          <a:xfrm>
            <a:off x="3172209" y="2053411"/>
            <a:ext cx="2536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Priėmimas į švietimo pagalbos specialistų specializacijos studijų vietas esamiems pedagogams.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48817F-32BD-0D63-6F73-C0947A6E739E}"/>
              </a:ext>
            </a:extLst>
          </p:cNvPr>
          <p:cNvSpPr txBox="1"/>
          <p:nvPr/>
        </p:nvSpPr>
        <p:spPr>
          <a:xfrm>
            <a:off x="1069446" y="1025484"/>
            <a:ext cx="114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2022 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sausis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Beausite Fit Medium" panose="020B0603050502060203" pitchFamily="34" charset="0"/>
              <a:ea typeface="+mn-ea"/>
              <a:cs typeface="+mn-cs"/>
            </a:endParaRPr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4557E7BB-8E7D-28E9-F905-74B800B6F75F}"/>
              </a:ext>
            </a:extLst>
          </p:cNvPr>
          <p:cNvSpPr/>
          <p:nvPr/>
        </p:nvSpPr>
        <p:spPr>
          <a:xfrm>
            <a:off x="3591159" y="578362"/>
            <a:ext cx="1491343" cy="1491343"/>
          </a:xfrm>
          <a:prstGeom prst="ellipse">
            <a:avLst/>
          </a:prstGeom>
          <a:solidFill>
            <a:srgbClr val="C8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D4011E-2193-3909-1194-9B7C50F79F34}"/>
              </a:ext>
            </a:extLst>
          </p:cNvPr>
          <p:cNvSpPr txBox="1"/>
          <p:nvPr/>
        </p:nvSpPr>
        <p:spPr>
          <a:xfrm>
            <a:off x="3109349" y="813910"/>
            <a:ext cx="608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2.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5D026A-DAC4-959D-EEB0-740620C87244}"/>
              </a:ext>
            </a:extLst>
          </p:cNvPr>
          <p:cNvSpPr txBox="1"/>
          <p:nvPr/>
        </p:nvSpPr>
        <p:spPr>
          <a:xfrm>
            <a:off x="3508780" y="1025484"/>
            <a:ext cx="176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Nuo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2022 m.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kasmet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Beausite Fit Medium" panose="020B0603050502060203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EC95DC-4269-A579-7554-6E79E4EFC9C1}"/>
              </a:ext>
            </a:extLst>
          </p:cNvPr>
          <p:cNvSpPr txBox="1"/>
          <p:nvPr/>
        </p:nvSpPr>
        <p:spPr>
          <a:xfrm>
            <a:off x="6069096" y="2063147"/>
            <a:ext cx="2832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Paskirtas regionams finansavimas mokyklas pritaikyti pagal universalaus dizaino principus ir įsigyti transportą.</a:t>
            </a: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C398FB43-1EA4-19D1-0FDB-0ECE830909BB}"/>
              </a:ext>
            </a:extLst>
          </p:cNvPr>
          <p:cNvSpPr/>
          <p:nvPr/>
        </p:nvSpPr>
        <p:spPr>
          <a:xfrm>
            <a:off x="6410559" y="578362"/>
            <a:ext cx="1491343" cy="1491343"/>
          </a:xfrm>
          <a:prstGeom prst="ellipse">
            <a:avLst/>
          </a:prstGeom>
          <a:solidFill>
            <a:srgbClr val="C8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75F718-0946-A187-F875-68ACFB71B7D0}"/>
              </a:ext>
            </a:extLst>
          </p:cNvPr>
          <p:cNvSpPr txBox="1"/>
          <p:nvPr/>
        </p:nvSpPr>
        <p:spPr>
          <a:xfrm>
            <a:off x="5928749" y="813910"/>
            <a:ext cx="608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3.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62341F-6A08-4ABB-E269-C78C4E535E7E}"/>
              </a:ext>
            </a:extLst>
          </p:cNvPr>
          <p:cNvSpPr txBox="1"/>
          <p:nvPr/>
        </p:nvSpPr>
        <p:spPr>
          <a:xfrm>
            <a:off x="6599389" y="1025484"/>
            <a:ext cx="1149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2022 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rugsėjis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Beausite Fit Medium" panose="020B060305050206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Beausite Fit Medium" panose="020B06030505020602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B09143-B122-5896-EDFE-B0E55C2DA254}"/>
              </a:ext>
            </a:extLst>
          </p:cNvPr>
          <p:cNvSpPr txBox="1"/>
          <p:nvPr/>
        </p:nvSpPr>
        <p:spPr>
          <a:xfrm>
            <a:off x="9324154" y="2063147"/>
            <a:ext cx="250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Rekomendacijos dėl atnaujinto ugdymo turinio programų pritaikymo SUP turintiems mokiniams.</a:t>
            </a: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60D136FC-57B8-AD06-2080-8C54A1BF5088}"/>
              </a:ext>
            </a:extLst>
          </p:cNvPr>
          <p:cNvSpPr/>
          <p:nvPr/>
        </p:nvSpPr>
        <p:spPr>
          <a:xfrm>
            <a:off x="9197302" y="578362"/>
            <a:ext cx="1491343" cy="1491343"/>
          </a:xfrm>
          <a:prstGeom prst="ellipse">
            <a:avLst/>
          </a:prstGeom>
          <a:solidFill>
            <a:srgbClr val="C8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5452C8-3778-F3EB-9F00-439FDBEFDB0F}"/>
              </a:ext>
            </a:extLst>
          </p:cNvPr>
          <p:cNvSpPr txBox="1"/>
          <p:nvPr/>
        </p:nvSpPr>
        <p:spPr>
          <a:xfrm>
            <a:off x="8715492" y="813910"/>
            <a:ext cx="608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4.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45D330-3376-A490-C88D-73277EBC47F6}"/>
              </a:ext>
            </a:extLst>
          </p:cNvPr>
          <p:cNvSpPr txBox="1"/>
          <p:nvPr/>
        </p:nvSpPr>
        <p:spPr>
          <a:xfrm>
            <a:off x="9341358" y="1012251"/>
            <a:ext cx="114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2022 m.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 rugsėjis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Beausite Fit Medium" panose="020B0603050502060203" pitchFamily="34" charset="0"/>
              <a:ea typeface="+mn-ea"/>
              <a:cs typeface="+mn-cs"/>
            </a:endParaRPr>
          </a:p>
        </p:txBody>
      </p:sp>
      <p:sp>
        <p:nvSpPr>
          <p:cNvPr id="26" name="Oval 30">
            <a:extLst>
              <a:ext uri="{FF2B5EF4-FFF2-40B4-BE49-F238E27FC236}">
                <a16:creationId xmlns:a16="http://schemas.microsoft.com/office/drawing/2014/main" id="{5D43A7D0-F803-D3DF-16E1-98C090D6D4EA}"/>
              </a:ext>
            </a:extLst>
          </p:cNvPr>
          <p:cNvSpPr/>
          <p:nvPr/>
        </p:nvSpPr>
        <p:spPr>
          <a:xfrm>
            <a:off x="3591159" y="3894874"/>
            <a:ext cx="1491343" cy="1491343"/>
          </a:xfrm>
          <a:prstGeom prst="ellipse">
            <a:avLst/>
          </a:prstGeom>
          <a:solidFill>
            <a:srgbClr val="C8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8E894D-DC74-89C5-5B89-E14B4928DD1D}"/>
              </a:ext>
            </a:extLst>
          </p:cNvPr>
          <p:cNvSpPr txBox="1"/>
          <p:nvPr/>
        </p:nvSpPr>
        <p:spPr>
          <a:xfrm>
            <a:off x="3109349" y="4130422"/>
            <a:ext cx="608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5</a:t>
            </a:r>
            <a:r>
              <a:rPr kumimoji="0" lang="en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.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E5C05C-C7C1-5365-CABB-203FB034E136}"/>
              </a:ext>
            </a:extLst>
          </p:cNvPr>
          <p:cNvSpPr txBox="1"/>
          <p:nvPr/>
        </p:nvSpPr>
        <p:spPr>
          <a:xfrm>
            <a:off x="3779989" y="4341996"/>
            <a:ext cx="114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2022 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spalis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Beausite Fit Medium" panose="020B0603050502060203" pitchFamily="34" charset="0"/>
              <a:ea typeface="+mn-ea"/>
              <a:cs typeface="+mn-cs"/>
            </a:endParaRPr>
          </a:p>
        </p:txBody>
      </p:sp>
      <p:sp>
        <p:nvSpPr>
          <p:cNvPr id="29" name="Oval 33">
            <a:extLst>
              <a:ext uri="{FF2B5EF4-FFF2-40B4-BE49-F238E27FC236}">
                <a16:creationId xmlns:a16="http://schemas.microsoft.com/office/drawing/2014/main" id="{7DD7F608-595C-725F-623A-EE019F438E11}"/>
              </a:ext>
            </a:extLst>
          </p:cNvPr>
          <p:cNvSpPr/>
          <p:nvPr/>
        </p:nvSpPr>
        <p:spPr>
          <a:xfrm>
            <a:off x="6410559" y="3894874"/>
            <a:ext cx="1491343" cy="1491343"/>
          </a:xfrm>
          <a:prstGeom prst="ellipse">
            <a:avLst/>
          </a:prstGeom>
          <a:solidFill>
            <a:srgbClr val="C8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048BA3-A95F-2FF7-6997-007A8BB745FA}"/>
              </a:ext>
            </a:extLst>
          </p:cNvPr>
          <p:cNvSpPr txBox="1"/>
          <p:nvPr/>
        </p:nvSpPr>
        <p:spPr>
          <a:xfrm>
            <a:off x="5928749" y="4130422"/>
            <a:ext cx="608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6</a:t>
            </a:r>
            <a:r>
              <a:rPr kumimoji="0" lang="en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.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99F05A-F468-897C-45C0-55EAF1078C62}"/>
              </a:ext>
            </a:extLst>
          </p:cNvPr>
          <p:cNvSpPr txBox="1"/>
          <p:nvPr/>
        </p:nvSpPr>
        <p:spPr>
          <a:xfrm>
            <a:off x="6599389" y="4341996"/>
            <a:ext cx="114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2023 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sausis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Beausite Fit Medium" panose="020B0603050502060203" pitchFamily="34" charset="0"/>
              <a:ea typeface="+mn-ea"/>
              <a:cs typeface="+mn-cs"/>
            </a:endParaRPr>
          </a:p>
        </p:txBody>
      </p:sp>
      <p:sp>
        <p:nvSpPr>
          <p:cNvPr id="32" name="Oval 36">
            <a:extLst>
              <a:ext uri="{FF2B5EF4-FFF2-40B4-BE49-F238E27FC236}">
                <a16:creationId xmlns:a16="http://schemas.microsoft.com/office/drawing/2014/main" id="{FD5E6CE4-E4BF-0A8C-AFD9-570CF2EE3346}"/>
              </a:ext>
            </a:extLst>
          </p:cNvPr>
          <p:cNvSpPr/>
          <p:nvPr/>
        </p:nvSpPr>
        <p:spPr>
          <a:xfrm>
            <a:off x="9197302" y="3894874"/>
            <a:ext cx="1491343" cy="1491343"/>
          </a:xfrm>
          <a:prstGeom prst="ellipse">
            <a:avLst/>
          </a:prstGeom>
          <a:solidFill>
            <a:srgbClr val="C8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2F63FF-026D-CC86-C6DC-5E0A8506B67C}"/>
              </a:ext>
            </a:extLst>
          </p:cNvPr>
          <p:cNvSpPr txBox="1"/>
          <p:nvPr/>
        </p:nvSpPr>
        <p:spPr>
          <a:xfrm>
            <a:off x="8715492" y="4130422"/>
            <a:ext cx="608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7</a:t>
            </a:r>
            <a:r>
              <a:rPr kumimoji="0" lang="en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.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F4A904-61D5-E427-87A8-BEDAC6D42C36}"/>
              </a:ext>
            </a:extLst>
          </p:cNvPr>
          <p:cNvSpPr txBox="1"/>
          <p:nvPr/>
        </p:nvSpPr>
        <p:spPr>
          <a:xfrm>
            <a:off x="9409090" y="4307845"/>
            <a:ext cx="114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2023 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balandis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Beausite Fit Medium" panose="020B0603050502060203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7B54CE-B26D-EF37-3043-28E8E7C82F9C}"/>
              </a:ext>
            </a:extLst>
          </p:cNvPr>
          <p:cNvSpPr txBox="1"/>
          <p:nvPr/>
        </p:nvSpPr>
        <p:spPr>
          <a:xfrm>
            <a:off x="6497041" y="5506695"/>
            <a:ext cx="1693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Veiklą pradeda Lietuvos </a:t>
            </a:r>
            <a:r>
              <a:rPr kumimoji="0" lang="lt-L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įtraukties</a:t>
            </a: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 švietime centras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5F0303-2606-9258-DD62-4DF0FAA5A2A2}"/>
              </a:ext>
            </a:extLst>
          </p:cNvPr>
          <p:cNvSpPr txBox="1"/>
          <p:nvPr/>
        </p:nvSpPr>
        <p:spPr>
          <a:xfrm>
            <a:off x="9282426" y="5506695"/>
            <a:ext cx="1890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Parengtos Universalaus dizaino mokymuisi gairės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2DE4C7-AEB3-6CFA-8F2B-D70EA4CFA357}"/>
              </a:ext>
            </a:extLst>
          </p:cNvPr>
          <p:cNvSpPr txBox="1"/>
          <p:nvPr/>
        </p:nvSpPr>
        <p:spPr>
          <a:xfrm>
            <a:off x="3536455" y="5506695"/>
            <a:ext cx="278642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</a:rPr>
              <a:t>Parengti savivaldybių konsultantai dėl atnaujinto ugdymo turinio programų pritaikymo SUP turintiems mokiniams.</a:t>
            </a:r>
          </a:p>
        </p:txBody>
      </p:sp>
    </p:spTree>
    <p:extLst>
      <p:ext uri="{BB962C8B-B14F-4D97-AF65-F5344CB8AC3E}">
        <p14:creationId xmlns:p14="http://schemas.microsoft.com/office/powerpoint/2010/main" val="2514093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61A01BF-D964-DB6E-15B0-82CEDAD447FE}"/>
              </a:ext>
            </a:extLst>
          </p:cNvPr>
          <p:cNvCxnSpPr>
            <a:cxnSpLocks/>
          </p:cNvCxnSpPr>
          <p:nvPr/>
        </p:nvCxnSpPr>
        <p:spPr>
          <a:xfrm>
            <a:off x="109728" y="1988586"/>
            <a:ext cx="10852186" cy="26511"/>
          </a:xfrm>
          <a:prstGeom prst="line">
            <a:avLst/>
          </a:prstGeom>
          <a:ln>
            <a:solidFill>
              <a:srgbClr val="3B6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896680-3234-9BE5-E432-60CEC2418580}"/>
              </a:ext>
            </a:extLst>
          </p:cNvPr>
          <p:cNvGrpSpPr/>
          <p:nvPr/>
        </p:nvGrpSpPr>
        <p:grpSpPr>
          <a:xfrm rot="10800000">
            <a:off x="2657249" y="4016587"/>
            <a:ext cx="1744310" cy="1759386"/>
            <a:chOff x="9475929" y="1988586"/>
            <a:chExt cx="2228263" cy="2247522"/>
          </a:xfrm>
        </p:grpSpPr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BF5C7DC2-66ED-719E-F82A-91109FDEF8A2}"/>
                </a:ext>
              </a:extLst>
            </p:cNvPr>
            <p:cNvSpPr/>
            <p:nvPr/>
          </p:nvSpPr>
          <p:spPr>
            <a:xfrm>
              <a:off x="9475929" y="2007845"/>
              <a:ext cx="2228263" cy="2228263"/>
            </a:xfrm>
            <a:prstGeom prst="arc">
              <a:avLst/>
            </a:prstGeom>
            <a:ln>
              <a:solidFill>
                <a:srgbClr val="3B6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T" sz="1800" b="0" i="0" u="none" strike="noStrike" kern="1200" cap="none" spc="0" normalizeH="0" baseline="0" noProof="0">
                <a:ln>
                  <a:solidFill>
                    <a:srgbClr val="3B6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DB64026F-9B44-290A-DDB1-542D08DF3B4C}"/>
                </a:ext>
              </a:extLst>
            </p:cNvPr>
            <p:cNvSpPr/>
            <p:nvPr/>
          </p:nvSpPr>
          <p:spPr>
            <a:xfrm rot="5400000">
              <a:off x="9475929" y="1988586"/>
              <a:ext cx="2228263" cy="2228263"/>
            </a:xfrm>
            <a:prstGeom prst="arc">
              <a:avLst/>
            </a:prstGeom>
            <a:ln>
              <a:solidFill>
                <a:srgbClr val="3B6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T" sz="1800" b="0" i="0" u="none" strike="noStrike" kern="1200" cap="none" spc="0" normalizeH="0" baseline="0" noProof="0">
                <a:ln>
                  <a:solidFill>
                    <a:srgbClr val="3B6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6CEF399-0862-203D-514B-BDDF28D34C44}"/>
              </a:ext>
            </a:extLst>
          </p:cNvPr>
          <p:cNvCxnSpPr>
            <a:cxnSpLocks/>
            <a:stCxn id="42" idx="0"/>
          </p:cNvCxnSpPr>
          <p:nvPr/>
        </p:nvCxnSpPr>
        <p:spPr>
          <a:xfrm>
            <a:off x="3529404" y="5760897"/>
            <a:ext cx="1179756" cy="0"/>
          </a:xfrm>
          <a:prstGeom prst="line">
            <a:avLst/>
          </a:prstGeom>
          <a:ln>
            <a:solidFill>
              <a:srgbClr val="3B6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74DF4EC-4842-E544-C36D-00C78286C40B}"/>
              </a:ext>
            </a:extLst>
          </p:cNvPr>
          <p:cNvGrpSpPr/>
          <p:nvPr/>
        </p:nvGrpSpPr>
        <p:grpSpPr>
          <a:xfrm>
            <a:off x="9959882" y="1988586"/>
            <a:ext cx="1744310" cy="2057846"/>
            <a:chOff x="9475929" y="1988586"/>
            <a:chExt cx="2228263" cy="2247522"/>
          </a:xfrm>
        </p:grpSpPr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C0D0E802-B5AD-7113-F057-8B7A855D4CC2}"/>
                </a:ext>
              </a:extLst>
            </p:cNvPr>
            <p:cNvSpPr/>
            <p:nvPr/>
          </p:nvSpPr>
          <p:spPr>
            <a:xfrm>
              <a:off x="9475929" y="2007845"/>
              <a:ext cx="2228263" cy="2228263"/>
            </a:xfrm>
            <a:prstGeom prst="arc">
              <a:avLst/>
            </a:prstGeom>
            <a:ln>
              <a:solidFill>
                <a:srgbClr val="3B6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T" sz="1800" b="0" i="0" u="none" strike="noStrike" kern="1200" cap="none" spc="0" normalizeH="0" baseline="0" noProof="0">
                <a:ln>
                  <a:solidFill>
                    <a:srgbClr val="3B6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11EBB9AD-DFC0-2615-08D3-EBCCDB467134}"/>
                </a:ext>
              </a:extLst>
            </p:cNvPr>
            <p:cNvSpPr/>
            <p:nvPr/>
          </p:nvSpPr>
          <p:spPr>
            <a:xfrm rot="5400000">
              <a:off x="9475929" y="1988586"/>
              <a:ext cx="2228263" cy="2228263"/>
            </a:xfrm>
            <a:prstGeom prst="arc">
              <a:avLst/>
            </a:prstGeom>
            <a:ln>
              <a:solidFill>
                <a:srgbClr val="3B6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T" sz="1800" b="0" i="0" u="none" strike="noStrike" kern="1200" cap="none" spc="0" normalizeH="0" baseline="0" noProof="0">
                <a:ln>
                  <a:solidFill>
                    <a:srgbClr val="3B6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19BFAF-63C5-77B4-4CAF-95750E3D01BD}"/>
              </a:ext>
            </a:extLst>
          </p:cNvPr>
          <p:cNvCxnSpPr>
            <a:cxnSpLocks/>
          </p:cNvCxnSpPr>
          <p:nvPr/>
        </p:nvCxnSpPr>
        <p:spPr>
          <a:xfrm>
            <a:off x="3529404" y="4038614"/>
            <a:ext cx="7302633" cy="423"/>
          </a:xfrm>
          <a:prstGeom prst="line">
            <a:avLst/>
          </a:prstGeom>
          <a:ln>
            <a:solidFill>
              <a:srgbClr val="3B6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19D64BC-11AB-D8B6-D5FD-596DBECB2215}"/>
              </a:ext>
            </a:extLst>
          </p:cNvPr>
          <p:cNvSpPr/>
          <p:nvPr/>
        </p:nvSpPr>
        <p:spPr>
          <a:xfrm>
            <a:off x="1153885" y="1320226"/>
            <a:ext cx="1491343" cy="1491343"/>
          </a:xfrm>
          <a:prstGeom prst="ellipse">
            <a:avLst/>
          </a:prstGeom>
          <a:solidFill>
            <a:srgbClr val="C8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E2390F-23CB-E9D9-859B-817165072262}"/>
              </a:ext>
            </a:extLst>
          </p:cNvPr>
          <p:cNvSpPr txBox="1"/>
          <p:nvPr/>
        </p:nvSpPr>
        <p:spPr>
          <a:xfrm>
            <a:off x="1012140" y="2838586"/>
            <a:ext cx="239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Diegiami mokinių įvairovei atvirų klasių modeliai.</a:t>
            </a:r>
            <a:endParaRPr kumimoji="0" lang="en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Light" panose="020B0403050502060203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254E1-CE98-87F6-A91C-DD1E940C2C4A}"/>
              </a:ext>
            </a:extLst>
          </p:cNvPr>
          <p:cNvSpPr txBox="1"/>
          <p:nvPr/>
        </p:nvSpPr>
        <p:spPr>
          <a:xfrm>
            <a:off x="672075" y="1555775"/>
            <a:ext cx="558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8</a:t>
            </a:r>
            <a:r>
              <a:rPr kumimoji="0" lang="en-LT" sz="1800" b="1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DDF84-109B-5DAD-D6B6-9BD48B0A1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350" y="718231"/>
            <a:ext cx="1050112" cy="290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F92AA5-9D82-8933-6565-2028D4906299}"/>
              </a:ext>
            </a:extLst>
          </p:cNvPr>
          <p:cNvSpPr txBox="1"/>
          <p:nvPr/>
        </p:nvSpPr>
        <p:spPr>
          <a:xfrm>
            <a:off x="3451278" y="2855259"/>
            <a:ext cx="2213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Veiklą pradeda regioniniai specialiojo ugdymo centrai.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BF055-ACFC-2D55-1E87-248EA629F959}"/>
              </a:ext>
            </a:extLst>
          </p:cNvPr>
          <p:cNvSpPr txBox="1"/>
          <p:nvPr/>
        </p:nvSpPr>
        <p:spPr>
          <a:xfrm>
            <a:off x="1342715" y="1767348"/>
            <a:ext cx="114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2023 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rugsėjis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Beausite Fit Medium" panose="020B0603050502060203" pitchFamily="34" charset="0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04440-B760-2D2C-C8A2-B626D20F052D}"/>
              </a:ext>
            </a:extLst>
          </p:cNvPr>
          <p:cNvSpPr/>
          <p:nvPr/>
        </p:nvSpPr>
        <p:spPr>
          <a:xfrm>
            <a:off x="3864428" y="1320226"/>
            <a:ext cx="1491343" cy="1491343"/>
          </a:xfrm>
          <a:prstGeom prst="ellipse">
            <a:avLst/>
          </a:prstGeom>
          <a:solidFill>
            <a:srgbClr val="C8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3C034-4AB7-B24A-D0A4-CCBEB8AF20C5}"/>
              </a:ext>
            </a:extLst>
          </p:cNvPr>
          <p:cNvSpPr txBox="1"/>
          <p:nvPr/>
        </p:nvSpPr>
        <p:spPr>
          <a:xfrm>
            <a:off x="3204172" y="1555775"/>
            <a:ext cx="884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9</a:t>
            </a:r>
            <a:r>
              <a:rPr kumimoji="0" lang="en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.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484031-DBB6-DB74-16CC-5E0940930FEB}"/>
              </a:ext>
            </a:extLst>
          </p:cNvPr>
          <p:cNvSpPr txBox="1"/>
          <p:nvPr/>
        </p:nvSpPr>
        <p:spPr>
          <a:xfrm>
            <a:off x="4053258" y="1767348"/>
            <a:ext cx="114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2023 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rugs</a:t>
            </a:r>
            <a:r>
              <a:rPr kumimoji="0" lang="lt-L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ėjis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Beausite Fit Medium" panose="020B0603050502060203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DFF907-81BF-054F-EF46-F6DFDBFB1CE3}"/>
              </a:ext>
            </a:extLst>
          </p:cNvPr>
          <p:cNvSpPr txBox="1"/>
          <p:nvPr/>
        </p:nvSpPr>
        <p:spPr>
          <a:xfrm>
            <a:off x="5785021" y="2791921"/>
            <a:ext cx="3162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Vykdomos nacionalinės kvalifikacijos tobulinimo programos įtraukiojo ugdymo srityje.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Light" panose="020B0403050502060203" pitchFamily="34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B621B9-7044-E984-DE4D-7513758BA9B3}"/>
              </a:ext>
            </a:extLst>
          </p:cNvPr>
          <p:cNvSpPr/>
          <p:nvPr/>
        </p:nvSpPr>
        <p:spPr>
          <a:xfrm>
            <a:off x="6683828" y="1320226"/>
            <a:ext cx="1491343" cy="1491343"/>
          </a:xfrm>
          <a:prstGeom prst="ellipse">
            <a:avLst/>
          </a:prstGeom>
          <a:solidFill>
            <a:srgbClr val="C8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FF15A9-FB44-767A-2A5B-E558C58A7921}"/>
              </a:ext>
            </a:extLst>
          </p:cNvPr>
          <p:cNvSpPr txBox="1"/>
          <p:nvPr/>
        </p:nvSpPr>
        <p:spPr>
          <a:xfrm>
            <a:off x="6026885" y="1555775"/>
            <a:ext cx="7705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1</a:t>
            </a:r>
            <a:r>
              <a:rPr kumimoji="0" lang="lt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0</a:t>
            </a:r>
            <a:r>
              <a:rPr kumimoji="0" lang="en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.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CBC5D3-63D5-CEB7-B6EF-FC6F5D0ABC01}"/>
              </a:ext>
            </a:extLst>
          </p:cNvPr>
          <p:cNvSpPr txBox="1"/>
          <p:nvPr/>
        </p:nvSpPr>
        <p:spPr>
          <a:xfrm>
            <a:off x="6854660" y="1628848"/>
            <a:ext cx="1149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202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3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 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Rugsėjis–spalis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Beausite Fit Medium" panose="020B0603050502060203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4EDD63-1DBB-C18E-F2D4-92A26ED36031}"/>
              </a:ext>
            </a:extLst>
          </p:cNvPr>
          <p:cNvSpPr txBox="1"/>
          <p:nvPr/>
        </p:nvSpPr>
        <p:spPr>
          <a:xfrm>
            <a:off x="5544600" y="5035749"/>
            <a:ext cx="34325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NŠA ir kitų nacionalinių centrų v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ykdomos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įvairios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kvalifikacijos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 </a:t>
            </a:r>
            <a:r>
              <a:rPr kumimoji="0" lang="lt-LT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tobulinimo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veiklos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Light" panose="020B040305050206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Light" panose="020B0403050502060203" pitchFamily="34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82BB1C9-0948-4056-9EF6-DDE7A441933C}"/>
              </a:ext>
            </a:extLst>
          </p:cNvPr>
          <p:cNvSpPr/>
          <p:nvPr/>
        </p:nvSpPr>
        <p:spPr>
          <a:xfrm>
            <a:off x="9470571" y="1320226"/>
            <a:ext cx="1491343" cy="1491343"/>
          </a:xfrm>
          <a:prstGeom prst="ellipse">
            <a:avLst/>
          </a:prstGeom>
          <a:solidFill>
            <a:srgbClr val="C8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1B9DB6-74EC-BBC6-7332-089EBA840E97}"/>
              </a:ext>
            </a:extLst>
          </p:cNvPr>
          <p:cNvSpPr txBox="1"/>
          <p:nvPr/>
        </p:nvSpPr>
        <p:spPr>
          <a:xfrm>
            <a:off x="8849450" y="1555775"/>
            <a:ext cx="800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1</a:t>
            </a:r>
            <a:r>
              <a:rPr kumimoji="0" lang="lt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1</a:t>
            </a:r>
            <a:r>
              <a:rPr kumimoji="0" lang="en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.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124EC0-CA56-0DAF-DB3E-DA640649CAC0}"/>
              </a:ext>
            </a:extLst>
          </p:cNvPr>
          <p:cNvSpPr txBox="1"/>
          <p:nvPr/>
        </p:nvSpPr>
        <p:spPr>
          <a:xfrm>
            <a:off x="9641403" y="1742731"/>
            <a:ext cx="114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2024 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bir</a:t>
            </a:r>
            <a:r>
              <a:rPr kumimoji="0" lang="lt-L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želis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Beausite Fit Medium" panose="020B0603050502060203" pitchFamily="34" charset="0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CA757BA-7098-E3E1-B8A9-C572AEEC0B84}"/>
              </a:ext>
            </a:extLst>
          </p:cNvPr>
          <p:cNvSpPr/>
          <p:nvPr/>
        </p:nvSpPr>
        <p:spPr>
          <a:xfrm>
            <a:off x="4053258" y="4700326"/>
            <a:ext cx="1491343" cy="1491343"/>
          </a:xfrm>
          <a:prstGeom prst="ellipse">
            <a:avLst/>
          </a:prstGeom>
          <a:solidFill>
            <a:srgbClr val="C8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B007C6-55C0-1AF5-24CC-FBAE826275B6}"/>
              </a:ext>
            </a:extLst>
          </p:cNvPr>
          <p:cNvSpPr txBox="1"/>
          <p:nvPr/>
        </p:nvSpPr>
        <p:spPr>
          <a:xfrm>
            <a:off x="3299791" y="5004971"/>
            <a:ext cx="771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1</a:t>
            </a:r>
            <a:r>
              <a:rPr kumimoji="0" lang="lt-LT" sz="30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2.</a:t>
            </a:r>
            <a:endParaRPr kumimoji="0" lang="en-LT" sz="1800" b="1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86FF75-CFDC-C26C-930C-AADA5B0F3F2C}"/>
              </a:ext>
            </a:extLst>
          </p:cNvPr>
          <p:cNvSpPr txBox="1"/>
          <p:nvPr/>
        </p:nvSpPr>
        <p:spPr>
          <a:xfrm>
            <a:off x="4053257" y="5295174"/>
            <a:ext cx="149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3B6050"/>
                </a:solidFill>
                <a:effectLst/>
                <a:uLnTx/>
                <a:uFillTx/>
                <a:latin typeface="Beausite Fit Medium" panose="020B0603050502060203" pitchFamily="34" charset="0"/>
                <a:ea typeface="+mn-ea"/>
                <a:cs typeface="+mn-cs"/>
              </a:rPr>
              <a:t>Nuolat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B6050"/>
              </a:solidFill>
              <a:effectLst/>
              <a:uLnTx/>
              <a:uFillTx/>
              <a:latin typeface="Beausite Fit Medium" panose="020B0603050502060203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D030BD-7F81-70BE-C89E-037FBEE28ED3}"/>
              </a:ext>
            </a:extLst>
          </p:cNvPr>
          <p:cNvSpPr txBox="1"/>
          <p:nvPr/>
        </p:nvSpPr>
        <p:spPr>
          <a:xfrm>
            <a:off x="8849450" y="2805181"/>
            <a:ext cx="2877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ea typeface="+mn-ea"/>
                <a:cs typeface="+mn-cs"/>
              </a:rPr>
              <a:t>Parengtos pritaikytos skaitmeninės mokymo priemonės ir užduočių bankas.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Light" panose="020B040305050206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24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594530-753A-1763-CDC2-720151957ACD}"/>
              </a:ext>
            </a:extLst>
          </p:cNvPr>
          <p:cNvSpPr txBox="1"/>
          <p:nvPr/>
        </p:nvSpPr>
        <p:spPr>
          <a:xfrm>
            <a:off x="679441" y="638175"/>
            <a:ext cx="9548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i="0" u="none" strike="noStrike" kern="1200" cap="none" spc="0" normalizeH="0" baseline="0" noProof="0" dirty="0">
                <a:ln>
                  <a:noFill/>
                </a:ln>
                <a:solidFill>
                  <a:srgbClr val="47558C"/>
                </a:solidFill>
                <a:effectLst/>
                <a:uLnTx/>
                <a:uFillTx/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Didiname lėšas švietimo pagalbai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2400" dirty="0"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Nors švietimo pagalba yra savarankiškoji savivaldybių funkcija, bet valstybė didina finansavimą, kad padėtų savivaldybėms užtikrinti </a:t>
            </a:r>
            <a:r>
              <a:rPr lang="lt-LT" sz="2400" dirty="0" err="1"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įtraukųjį</a:t>
            </a:r>
            <a:r>
              <a:rPr lang="lt-LT" sz="2400" dirty="0"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ugdymą </a:t>
            </a:r>
            <a:endParaRPr kumimoji="0" lang="lt-L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ausite Fit Medium" panose="020B0603050502060203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Turinio vietos rezervavimo ženklas 5">
            <a:extLst>
              <a:ext uri="{FF2B5EF4-FFF2-40B4-BE49-F238E27FC236}">
                <a16:creationId xmlns:a16="http://schemas.microsoft.com/office/drawing/2014/main" id="{873F12F2-AADB-4D43-851F-26B10D53EB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946212"/>
              </p:ext>
            </p:extLst>
          </p:nvPr>
        </p:nvGraphicFramePr>
        <p:xfrm>
          <a:off x="814694" y="2259724"/>
          <a:ext cx="10536478" cy="4033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5584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5">
            <a:extLst>
              <a:ext uri="{FF2B5EF4-FFF2-40B4-BE49-F238E27FC236}">
                <a16:creationId xmlns:a16="http://schemas.microsoft.com/office/drawing/2014/main" id="{C0D073E3-980E-8C47-75A6-AAF316BFBB59}"/>
              </a:ext>
            </a:extLst>
          </p:cNvPr>
          <p:cNvSpPr txBox="1">
            <a:spLocks/>
          </p:cNvSpPr>
          <p:nvPr/>
        </p:nvSpPr>
        <p:spPr>
          <a:xfrm>
            <a:off x="680571" y="575994"/>
            <a:ext cx="9440531" cy="604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800" b="0" i="0" u="none" strike="noStrike" kern="1200" cap="none" spc="0" normalizeH="0" baseline="0" noProof="0" dirty="0">
                <a:ln>
                  <a:noFill/>
                </a:ln>
                <a:solidFill>
                  <a:srgbClr val="48578C"/>
                </a:solidFill>
                <a:effectLst/>
                <a:uLnTx/>
                <a:uFillTx/>
                <a:latin typeface="Beausite Fit Medium" panose="020B0603050502060203" pitchFamily="34" charset="0"/>
                <a:ea typeface="+mj-ea"/>
                <a:cs typeface="Times New Roman" panose="02020603050405020304" pitchFamily="18" charset="0"/>
              </a:rPr>
              <a:t>Švietimo pagalbą </a:t>
            </a:r>
            <a:r>
              <a:rPr kumimoji="0" lang="lt-LT" sz="2800" b="0" i="0" u="none" strike="noStrike" kern="1200" cap="none" spc="0" normalizeH="0" baseline="0" dirty="0">
                <a:ln>
                  <a:noFill/>
                </a:ln>
                <a:solidFill>
                  <a:srgbClr val="48578C"/>
                </a:solidFill>
                <a:effectLst/>
                <a:uLnTx/>
                <a:uFillTx/>
                <a:latin typeface="Beausite Fit Medium" panose="020B0603050502060203" pitchFamily="34" charset="0"/>
                <a:ea typeface="+mj-ea"/>
                <a:cs typeface="Times New Roman" panose="02020603050405020304" pitchFamily="18" charset="0"/>
              </a:rPr>
              <a:t>teikianč</a:t>
            </a:r>
            <a:r>
              <a:rPr lang="lt-LT" sz="2800" dirty="0">
                <a:solidFill>
                  <a:srgbClr val="48578C"/>
                </a:solidFill>
                <a:latin typeface="Beausite Fit Medium" panose="020B0603050502060203" pitchFamily="34" charset="0"/>
                <a:cs typeface="Times New Roman" panose="02020603050405020304" pitchFamily="18" charset="0"/>
              </a:rPr>
              <a:t>ių</a:t>
            </a:r>
            <a:r>
              <a:rPr kumimoji="0" lang="lt-LT" sz="2800" b="0" i="0" u="none" strike="noStrike" kern="1200" cap="none" spc="0" normalizeH="0" baseline="0" noProof="0" dirty="0">
                <a:ln>
                  <a:noFill/>
                </a:ln>
                <a:solidFill>
                  <a:srgbClr val="48578C"/>
                </a:solidFill>
                <a:effectLst/>
                <a:uLnTx/>
                <a:uFillTx/>
                <a:latin typeface="Beausite Fit Medium" panose="020B0603050502060203" pitchFamily="34" charset="0"/>
                <a:ea typeface="+mj-ea"/>
                <a:cs typeface="Times New Roman" panose="02020603050405020304" pitchFamily="18" charset="0"/>
              </a:rPr>
              <a:t> asmenų mokyklose skaičius auga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2800" b="0" i="0" u="none" strike="noStrike" kern="1200" cap="none" spc="0" normalizeH="0" baseline="0" noProof="0" dirty="0">
              <a:ln>
                <a:noFill/>
              </a:ln>
              <a:solidFill>
                <a:srgbClr val="48578C"/>
              </a:solidFill>
              <a:effectLst/>
              <a:uLnTx/>
              <a:uFillTx/>
              <a:latin typeface="Beausite Fit Medium" panose="020B0603050502060203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3" name="Turinio vietos rezervavimo ženklas 12">
            <a:extLst>
              <a:ext uri="{FF2B5EF4-FFF2-40B4-BE49-F238E27FC236}">
                <a16:creationId xmlns:a16="http://schemas.microsoft.com/office/drawing/2014/main" id="{426DE3A6-9944-C66C-F40A-53C84E42362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613611"/>
              </p:ext>
            </p:extLst>
          </p:nvPr>
        </p:nvGraphicFramePr>
        <p:xfrm>
          <a:off x="597603" y="2085975"/>
          <a:ext cx="5432269" cy="4762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730BFB-47FD-A81D-DD28-4B8369607EE3}"/>
              </a:ext>
            </a:extLst>
          </p:cNvPr>
          <p:cNvSpPr txBox="1"/>
          <p:nvPr/>
        </p:nvSpPr>
        <p:spPr>
          <a:xfrm>
            <a:off x="1118132" y="1540851"/>
            <a:ext cx="406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ausite Fit"/>
                <a:ea typeface="+mn-ea"/>
                <a:cs typeface="+mn-cs"/>
              </a:rPr>
              <a:t>Švietimo pagalbos specialistai	</a:t>
            </a:r>
          </a:p>
        </p:txBody>
      </p:sp>
      <p:graphicFrame>
        <p:nvGraphicFramePr>
          <p:cNvPr id="6" name="Turinio vietos rezervavimo ženklas 12">
            <a:extLst>
              <a:ext uri="{FF2B5EF4-FFF2-40B4-BE49-F238E27FC236}">
                <a16:creationId xmlns:a16="http://schemas.microsoft.com/office/drawing/2014/main" id="{9CCA82CF-D9C2-E4CC-80EC-3C7290327D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734859"/>
              </p:ext>
            </p:extLst>
          </p:nvPr>
        </p:nvGraphicFramePr>
        <p:xfrm>
          <a:off x="6565458" y="2085974"/>
          <a:ext cx="5174258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1C1569-1A00-491C-41D2-06EDA106FB9D}"/>
              </a:ext>
            </a:extLst>
          </p:cNvPr>
          <p:cNvSpPr txBox="1"/>
          <p:nvPr/>
        </p:nvSpPr>
        <p:spPr>
          <a:xfrm>
            <a:off x="62017" y="6466700"/>
            <a:ext cx="280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*duomenys preliminarūs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6AD26-5453-1646-21ED-A9DC8797AE4A}"/>
              </a:ext>
            </a:extLst>
          </p:cNvPr>
          <p:cNvSpPr txBox="1"/>
          <p:nvPr/>
        </p:nvSpPr>
        <p:spPr>
          <a:xfrm>
            <a:off x="7006067" y="1540851"/>
            <a:ext cx="42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ausite Fit"/>
                <a:ea typeface="+mn-ea"/>
                <a:cs typeface="+mn-cs"/>
              </a:rPr>
              <a:t>Mokytojo padėjėjai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398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18D68AFF-0FF7-03CF-2DA0-588712DE15F4}"/>
              </a:ext>
            </a:extLst>
          </p:cNvPr>
          <p:cNvSpPr/>
          <p:nvPr/>
        </p:nvSpPr>
        <p:spPr>
          <a:xfrm>
            <a:off x="927072" y="2374169"/>
            <a:ext cx="931503" cy="931503"/>
          </a:xfrm>
          <a:prstGeom prst="ellipse">
            <a:avLst/>
          </a:prstGeom>
          <a:solidFill>
            <a:srgbClr val="A2B3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5CC1C-7E74-3F41-B5B1-BC24253A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1197"/>
            <a:ext cx="9324703" cy="1325563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lt-LT" sz="2800" kern="1200" spc="0" noProof="0" dirty="0">
                <a:solidFill>
                  <a:srgbClr val="47558C"/>
                </a:solidFill>
                <a:uLnTx/>
                <a:uFillTx/>
                <a:latin typeface="Beausite Fit Medium" panose="020B0603050502060203" pitchFamily="34" charset="0"/>
                <a:cs typeface="Calibri Light" panose="020F0302020204030204" pitchFamily="34" charset="0"/>
              </a:rPr>
              <a:t>6. Atsižvelgdami į mokyklų vadovų keliamą problemą, </a:t>
            </a:r>
            <a:r>
              <a:rPr lang="lt-LT" sz="2800" kern="1200" spc="0" dirty="0">
                <a:solidFill>
                  <a:srgbClr val="47558C"/>
                </a:solidFill>
                <a:uLnTx/>
                <a:uFillTx/>
                <a:latin typeface="Beausite Fit Medium" panose="020B0603050502060203" pitchFamily="34" charset="0"/>
                <a:cs typeface="Calibri Light" panose="020F0302020204030204" pitchFamily="34" charset="0"/>
              </a:rPr>
              <a:t>p</a:t>
            </a:r>
            <a:r>
              <a:rPr lang="lt-LT" sz="2800" dirty="0">
                <a:solidFill>
                  <a:srgbClr val="47558C"/>
                </a:solidFill>
                <a:latin typeface="Beausite Fit Medium" panose="020B0603050502060203" pitchFamily="34" charset="0"/>
                <a:cs typeface="Calibri Light" panose="020F0302020204030204" pitchFamily="34" charset="0"/>
              </a:rPr>
              <a:t>arengėme bendrą visoms mokykloms </a:t>
            </a:r>
            <a:r>
              <a:rPr lang="lt-LT" sz="2800" kern="1200" spc="0" noProof="0" dirty="0">
                <a:solidFill>
                  <a:srgbClr val="47558C"/>
                </a:solidFill>
                <a:uLnTx/>
                <a:uFillTx/>
                <a:latin typeface="Beausite Fit Medium" panose="020B0603050502060203" pitchFamily="34" charset="0"/>
                <a:cs typeface="Calibri Light" panose="020F0302020204030204" pitchFamily="34" charset="0"/>
              </a:rPr>
              <a:t>lankomumo tvarką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8BDC44-7C27-F94B-A70D-96B88ADEBFCC}"/>
              </a:ext>
            </a:extLst>
          </p:cNvPr>
          <p:cNvSpPr txBox="1"/>
          <p:nvPr/>
        </p:nvSpPr>
        <p:spPr>
          <a:xfrm>
            <a:off x="6450290" y="5492028"/>
            <a:ext cx="422667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preliminariai </a:t>
            </a:r>
            <a:r>
              <a:rPr kumimoji="0" lang="lt-LT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sumažėjo praleistų pamokų skaičius, </a:t>
            </a:r>
            <a:r>
              <a:rPr kumimoji="0" lang="lt-LT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palyginti su praėjusių metų spaliu.</a:t>
            </a:r>
            <a:endParaRPr lang="lt-LT" sz="14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0D009-C35D-05B9-E073-59DE4F087690}"/>
              </a:ext>
            </a:extLst>
          </p:cNvPr>
          <p:cNvSpPr txBox="1"/>
          <p:nvPr/>
        </p:nvSpPr>
        <p:spPr>
          <a:xfrm>
            <a:off x="1667948" y="5492028"/>
            <a:ext cx="4120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lt-LT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sumažėjo praleistų pamokų skaičius</a:t>
            </a:r>
            <a:r>
              <a:rPr kumimoji="0" lang="lt-LT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palyginti su praėjusių metų rugsėju.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506CA0-9EB1-4707-D470-14DAB41A4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51" y="2605802"/>
            <a:ext cx="543297" cy="4395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0339B6-C47F-BB4F-B939-5A43594C4074}"/>
              </a:ext>
            </a:extLst>
          </p:cNvPr>
          <p:cNvSpPr txBox="1"/>
          <p:nvPr/>
        </p:nvSpPr>
        <p:spPr>
          <a:xfrm>
            <a:off x="2822158" y="2748497"/>
            <a:ext cx="172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dirty="0">
                <a:latin typeface="Beausite Fit Medium" panose="020B0603050502060203" pitchFamily="34" charset="0"/>
              </a:rPr>
              <a:t>2023 </a:t>
            </a:r>
            <a:r>
              <a:rPr lang="lt-LT" dirty="0">
                <a:latin typeface="Beausite Fit Medium" panose="020B0603050502060203" pitchFamily="34" charset="0"/>
              </a:rPr>
              <a:t>m. </a:t>
            </a:r>
            <a:r>
              <a:rPr lang="en-LT" dirty="0">
                <a:latin typeface="Beausite Fit Medium" panose="020B0603050502060203" pitchFamily="34" charset="0"/>
              </a:rPr>
              <a:t>rugsėjį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82FE10-3823-C292-67C0-6DF98D2DFD4E}"/>
              </a:ext>
            </a:extLst>
          </p:cNvPr>
          <p:cNvSpPr/>
          <p:nvPr/>
        </p:nvSpPr>
        <p:spPr>
          <a:xfrm>
            <a:off x="2729555" y="3429000"/>
            <a:ext cx="1724893" cy="17248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414FE-B013-6F79-D3A3-47338BB930AF}"/>
              </a:ext>
            </a:extLst>
          </p:cNvPr>
          <p:cNvSpPr txBox="1"/>
          <p:nvPr/>
        </p:nvSpPr>
        <p:spPr>
          <a:xfrm>
            <a:off x="2828687" y="3860559"/>
            <a:ext cx="17118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5000" dirty="0">
                <a:solidFill>
                  <a:prstClr val="black"/>
                </a:solidFill>
                <a:latin typeface="Beausite Fit Medium" panose="020B0603050502060203" pitchFamily="34" charset="0"/>
              </a:rPr>
              <a:t>23 %</a:t>
            </a:r>
            <a:endParaRPr kumimoji="0" lang="lt-LT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771051C-7838-D4F0-FD38-C452AE17503E}"/>
              </a:ext>
            </a:extLst>
          </p:cNvPr>
          <p:cNvSpPr/>
          <p:nvPr/>
        </p:nvSpPr>
        <p:spPr>
          <a:xfrm>
            <a:off x="4627933" y="3759566"/>
            <a:ext cx="515816" cy="118533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67637-EF4C-03E9-B858-6883118CA93B}"/>
              </a:ext>
            </a:extLst>
          </p:cNvPr>
          <p:cNvSpPr txBox="1"/>
          <p:nvPr/>
        </p:nvSpPr>
        <p:spPr>
          <a:xfrm>
            <a:off x="7592271" y="2721532"/>
            <a:ext cx="172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dirty="0">
                <a:latin typeface="Beausite Fit Medium" panose="020B0603050502060203" pitchFamily="34" charset="0"/>
              </a:rPr>
              <a:t>2023 </a:t>
            </a:r>
            <a:r>
              <a:rPr lang="lt-LT" dirty="0">
                <a:latin typeface="Beausite Fit Medium" panose="020B0603050502060203" pitchFamily="34" charset="0"/>
              </a:rPr>
              <a:t>m. </a:t>
            </a:r>
            <a:r>
              <a:rPr lang="en-LT" dirty="0">
                <a:latin typeface="Beausite Fit Medium" panose="020B0603050502060203" pitchFamily="34" charset="0"/>
              </a:rPr>
              <a:t>spalį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151057-3FE7-E440-42E8-C27565A6D30B}"/>
              </a:ext>
            </a:extLst>
          </p:cNvPr>
          <p:cNvSpPr/>
          <p:nvPr/>
        </p:nvSpPr>
        <p:spPr>
          <a:xfrm>
            <a:off x="7418786" y="3429000"/>
            <a:ext cx="1724893" cy="17248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5DE24-6310-EB43-9640-8456DBE64567}"/>
              </a:ext>
            </a:extLst>
          </p:cNvPr>
          <p:cNvSpPr txBox="1"/>
          <p:nvPr/>
        </p:nvSpPr>
        <p:spPr>
          <a:xfrm>
            <a:off x="7504471" y="3860559"/>
            <a:ext cx="17118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5000" dirty="0">
                <a:solidFill>
                  <a:prstClr val="black"/>
                </a:solidFill>
                <a:latin typeface="Beausite Fit Medium" panose="020B0603050502060203" pitchFamily="34" charset="0"/>
              </a:rPr>
              <a:t>19 %</a:t>
            </a:r>
            <a:endParaRPr kumimoji="0" lang="lt-LT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5A4216D0-795C-DFDB-D4B5-B04757F9DD62}"/>
              </a:ext>
            </a:extLst>
          </p:cNvPr>
          <p:cNvSpPr/>
          <p:nvPr/>
        </p:nvSpPr>
        <p:spPr>
          <a:xfrm>
            <a:off x="9317164" y="3759566"/>
            <a:ext cx="515816" cy="118533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63848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CC1C-7E74-3F41-B5B1-BC24253A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684" y="418207"/>
            <a:ext cx="8234945" cy="1325563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lt-LT" sz="2800" kern="1200" spc="0" noProof="0" dirty="0">
                <a:solidFill>
                  <a:srgbClr val="47558C"/>
                </a:solidFill>
                <a:uLnTx/>
                <a:uFillTx/>
                <a:latin typeface="Beausite Fit Medium" panose="020B0603050502060203" pitchFamily="34" charset="0"/>
                <a:cs typeface="Calibri Light" panose="020F0302020204030204" pitchFamily="34" charset="0"/>
              </a:rPr>
              <a:t>7. </a:t>
            </a:r>
            <a:r>
              <a:rPr lang="lt-LT" sz="2800" dirty="0">
                <a:solidFill>
                  <a:srgbClr val="47558C"/>
                </a:solidFill>
                <a:latin typeface="Beausite Fit Medium" panose="020B0603050502060203" pitchFamily="34" charset="0"/>
                <a:cs typeface="Calibri Light" panose="020F0302020204030204" pitchFamily="34" charset="0"/>
              </a:rPr>
              <a:t>Stipriname mokytojų ir mokyklų vadovų kvalifikacijos sistemą </a:t>
            </a:r>
            <a:endParaRPr lang="lt-LT" sz="2800" kern="1200" spc="0" noProof="0" dirty="0">
              <a:solidFill>
                <a:srgbClr val="47558C"/>
              </a:solidFill>
              <a:uLnTx/>
              <a:uFillTx/>
              <a:latin typeface="Beausite Fit Medium" panose="020B0603050502060203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B56C03-5596-CA47-A8A7-901969BEDE6B}"/>
              </a:ext>
            </a:extLst>
          </p:cNvPr>
          <p:cNvSpPr txBox="1"/>
          <p:nvPr/>
        </p:nvSpPr>
        <p:spPr>
          <a:xfrm>
            <a:off x="6754489" y="5487408"/>
            <a:ext cx="4135184" cy="123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600" dirty="0"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Nuo šių mokslo metų </a:t>
            </a:r>
            <a:r>
              <a:rPr lang="lt-LT" sz="1600" dirty="0"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nemokamos magistrantūros studijos švietimo įstaigų vadovams </a:t>
            </a:r>
            <a:r>
              <a:rPr lang="lt-LT" sz="1600" dirty="0"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ir siekiantiesiems jais tapti.</a:t>
            </a:r>
            <a:endParaRPr lang="lt-LT" sz="1600" kern="100" dirty="0">
              <a:effectLst/>
              <a:latin typeface="Beausite Fit Light" panose="020B0403050502060203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lt-LT" sz="1600" kern="100" dirty="0">
                <a:effectLst/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lt-LT" sz="1600" kern="100" dirty="0">
                <a:effectLst/>
                <a:latin typeface="Beausite Fit Light" panose="020B04030505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D15BFE-049E-6D00-58DF-B0507299E972}"/>
              </a:ext>
            </a:extLst>
          </p:cNvPr>
          <p:cNvSpPr txBox="1"/>
          <p:nvPr/>
        </p:nvSpPr>
        <p:spPr>
          <a:xfrm>
            <a:off x="1146562" y="2646295"/>
            <a:ext cx="4752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Pirmą </a:t>
            </a:r>
            <a:r>
              <a:rPr lang="lt-LT" sz="1600" dirty="0">
                <a:solidFill>
                  <a:srgbClr val="000000"/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kartą sukurtos nacionalinės kvalifikacijos tobulinimo programos </a:t>
            </a:r>
            <a:r>
              <a:rPr lang="lt-LT" sz="16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ir nuo šio rudens įgyvendinamos. Programos trukmė: 135–270 valandų, iš kurių praktikai bus skiriama nuo 30 proc. iki 50 proc.  </a:t>
            </a:r>
          </a:p>
          <a:p>
            <a:endParaRPr lang="en-LT" sz="1600" dirty="0">
              <a:latin typeface="Beausite Fit Light" panose="020B040305050206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F155C-D7CA-70E0-0161-3D6C27AE13A6}"/>
              </a:ext>
            </a:extLst>
          </p:cNvPr>
          <p:cNvSpPr txBox="1"/>
          <p:nvPr/>
        </p:nvSpPr>
        <p:spPr>
          <a:xfrm>
            <a:off x="6754489" y="2646295"/>
            <a:ext cx="4752701" cy="202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lt-LT" sz="1600" kern="100" dirty="0">
                <a:effectLst/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Skatiname švietimo centrus </a:t>
            </a:r>
            <a:r>
              <a:rPr lang="lt-LT" sz="1600" kern="100" dirty="0">
                <a:effectLst/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kvalifikacijos tobulinimo programas</a:t>
            </a:r>
            <a:r>
              <a:rPr lang="lt-LT" sz="1600" kern="100" dirty="0"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lt-LT" sz="1600" kern="100" dirty="0">
                <a:effectLst/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orientuoti į praktiką</a:t>
            </a:r>
            <a:r>
              <a:rPr lang="lt-LT" sz="1600" kern="100" dirty="0">
                <a:effectLst/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kad mokymuose kuo daugiau būtų praktinių užduočių, neatsietų nuo kasdienės mokytojo veiklos – kad užduotis mokytojai turėtų atlikti savo pamokose ir vėliau galėtų dalintis savo patirtimi.</a:t>
            </a:r>
            <a:endParaRPr lang="lt-LT" sz="1600" kern="100" dirty="0">
              <a:latin typeface="Beausite Fit Light" panose="020B0403050502060203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LT" sz="1600" dirty="0">
              <a:latin typeface="Beausite Fit Light" panose="020B040305050206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A66EF-293B-B065-E792-2B46402CAB42}"/>
              </a:ext>
            </a:extLst>
          </p:cNvPr>
          <p:cNvSpPr txBox="1"/>
          <p:nvPr/>
        </p:nvSpPr>
        <p:spPr>
          <a:xfrm>
            <a:off x="1146562" y="5487408"/>
            <a:ext cx="4636721" cy="123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600" kern="100" dirty="0"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Projektas „Tęsk“ – </a:t>
            </a:r>
            <a:r>
              <a:rPr lang="lt-LT" sz="1600" kern="100" dirty="0"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</a:t>
            </a:r>
            <a:r>
              <a:rPr lang="lt-LT" sz="1600" kern="100" dirty="0">
                <a:effectLst/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alimybė mokytojams nemokamai įgyti papildomų kompetencijų</a:t>
            </a:r>
            <a:r>
              <a:rPr lang="lt-LT" sz="1600" kern="100" dirty="0">
                <a:effectLst/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kitam dalykui mokyti ar švietimo pagalbai teikti. </a:t>
            </a:r>
          </a:p>
          <a:p>
            <a:endParaRPr lang="en-LT" sz="1600" dirty="0">
              <a:latin typeface="Beausite Fit Light" panose="020B040305050206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C59DAB-3817-D867-6777-D67081765305}"/>
              </a:ext>
            </a:extLst>
          </p:cNvPr>
          <p:cNvCxnSpPr>
            <a:cxnSpLocks/>
          </p:cNvCxnSpPr>
          <p:nvPr/>
        </p:nvCxnSpPr>
        <p:spPr>
          <a:xfrm>
            <a:off x="1241564" y="2553195"/>
            <a:ext cx="4541719" cy="0"/>
          </a:xfrm>
          <a:prstGeom prst="line">
            <a:avLst/>
          </a:prstGeom>
          <a:ln w="22225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D9936F-446B-DEE3-5963-BBAF2014AF2A}"/>
              </a:ext>
            </a:extLst>
          </p:cNvPr>
          <p:cNvCxnSpPr>
            <a:cxnSpLocks/>
          </p:cNvCxnSpPr>
          <p:nvPr/>
        </p:nvCxnSpPr>
        <p:spPr>
          <a:xfrm>
            <a:off x="6858592" y="2553195"/>
            <a:ext cx="4268587" cy="0"/>
          </a:xfrm>
          <a:prstGeom prst="line">
            <a:avLst/>
          </a:prstGeom>
          <a:ln w="22225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156D7B-59F5-3163-C504-7C3E4C941735}"/>
              </a:ext>
            </a:extLst>
          </p:cNvPr>
          <p:cNvCxnSpPr>
            <a:cxnSpLocks/>
          </p:cNvCxnSpPr>
          <p:nvPr/>
        </p:nvCxnSpPr>
        <p:spPr>
          <a:xfrm>
            <a:off x="1241564" y="5343480"/>
            <a:ext cx="4327963" cy="0"/>
          </a:xfrm>
          <a:prstGeom prst="line">
            <a:avLst/>
          </a:prstGeom>
          <a:ln w="22225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AF53CA-2BB7-7FD3-2D15-DD93ECCA00BB}"/>
              </a:ext>
            </a:extLst>
          </p:cNvPr>
          <p:cNvCxnSpPr>
            <a:cxnSpLocks/>
          </p:cNvCxnSpPr>
          <p:nvPr/>
        </p:nvCxnSpPr>
        <p:spPr>
          <a:xfrm>
            <a:off x="6858592" y="5343480"/>
            <a:ext cx="4268587" cy="0"/>
          </a:xfrm>
          <a:prstGeom prst="line">
            <a:avLst/>
          </a:prstGeom>
          <a:ln w="22225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D2ABA3D-00EB-D171-5FF7-FF94E19F0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592" y="1781567"/>
            <a:ext cx="967205" cy="5905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9D9C2F-1964-D470-6F03-30CD0E6E2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564" y="4496630"/>
            <a:ext cx="600488" cy="7408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8B8FB9-BCB8-771B-0D7F-EB1DE7E8F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980" y="4459229"/>
            <a:ext cx="799792" cy="6898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19A837-461C-662A-D533-E879C2744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700" y="1749830"/>
            <a:ext cx="518215" cy="7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8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B56C03-5596-CA47-A8A7-901969BEDE6B}"/>
              </a:ext>
            </a:extLst>
          </p:cNvPr>
          <p:cNvSpPr txBox="1"/>
          <p:nvPr/>
        </p:nvSpPr>
        <p:spPr>
          <a:xfrm>
            <a:off x="271163" y="518839"/>
            <a:ext cx="6373294" cy="2376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lt-LT" sz="2800" dirty="0">
                <a:solidFill>
                  <a:srgbClr val="48578C"/>
                </a:solidFill>
                <a:ea typeface="+mj-ea"/>
                <a:cs typeface="Times New Roman" panose="02020603050405020304" pitchFamily="18" charset="0"/>
              </a:rPr>
              <a:t>Mokytojai 2023 m. kovo-spalio mėn. vertino mokymų kokybę projekto „Skaitmeninio ugdymo turinio kūrimas ir diegimas“ sukurtuose mokymuose. Apibendrinti duomenys iš 973 atsakymų.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4E6E39-1EE5-27F1-4073-A33AC06F9BE1}"/>
              </a:ext>
            </a:extLst>
          </p:cNvPr>
          <p:cNvSpPr txBox="1"/>
          <p:nvPr/>
        </p:nvSpPr>
        <p:spPr>
          <a:xfrm>
            <a:off x="366840" y="3797515"/>
            <a:ext cx="4686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dirty="0">
                <a:solidFill>
                  <a:srgbClr val="4D7F6B"/>
                </a:solidFill>
                <a:latin typeface="Beausite Fit Medium" panose="020B0603050502060203" pitchFamily="34" charset="0"/>
              </a:rPr>
              <a:t>Mokymų turinys atitinka (atitiko) mano poreikius ir lūkesčius </a:t>
            </a:r>
            <a:r>
              <a:rPr lang="en-LT" sz="1200" dirty="0">
                <a:solidFill>
                  <a:srgbClr val="4D7F6B"/>
                </a:solidFill>
                <a:latin typeface="Beausite Fit Medium" panose="020B0603050502060203" pitchFamily="34" charset="0"/>
              </a:rPr>
              <a:t>(973 atsakymai)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DB1711-A75C-A093-AD57-12EB242C9E9A}"/>
              </a:ext>
            </a:extLst>
          </p:cNvPr>
          <p:cNvGrpSpPr/>
          <p:nvPr/>
        </p:nvGrpSpPr>
        <p:grpSpPr>
          <a:xfrm>
            <a:off x="271163" y="4302524"/>
            <a:ext cx="6022216" cy="3100530"/>
            <a:chOff x="695292" y="4027698"/>
            <a:chExt cx="6394277" cy="3100530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B1BB280F-2A7C-8750-F505-5F9ED88E713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37651665"/>
                </p:ext>
              </p:extLst>
            </p:nvPr>
          </p:nvGraphicFramePr>
          <p:xfrm>
            <a:off x="695292" y="4191698"/>
            <a:ext cx="6268574" cy="29365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11C964-3523-D619-0FFE-9055D4E5314D}"/>
                </a:ext>
              </a:extLst>
            </p:cNvPr>
            <p:cNvSpPr txBox="1"/>
            <p:nvPr/>
          </p:nvSpPr>
          <p:spPr>
            <a:xfrm>
              <a:off x="1328611" y="5506361"/>
              <a:ext cx="975202" cy="312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kumimoji="0" lang="lt-LT" sz="140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ausite Fit Medium" panose="020B0603050502060203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16 (1,6 %)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3AFD1E-F3AF-A066-3B24-20AE415901FA}"/>
                </a:ext>
              </a:extLst>
            </p:cNvPr>
            <p:cNvSpPr txBox="1"/>
            <p:nvPr/>
          </p:nvSpPr>
          <p:spPr>
            <a:xfrm>
              <a:off x="2468642" y="5399483"/>
              <a:ext cx="1120080" cy="312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lt-LT" sz="1400" kern="100" dirty="0">
                  <a:solidFill>
                    <a:srgbClr val="000000"/>
                  </a:solidFill>
                  <a:latin typeface="Beausite Fit Medium" panose="020B0603050502060203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48 </a:t>
              </a:r>
              <a:r>
                <a:rPr kumimoji="0" lang="lt-LT" sz="140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ausite Fit Medium" panose="020B0603050502060203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(4,9 %)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7508F0-1430-0903-5983-63E609890813}"/>
                </a:ext>
              </a:extLst>
            </p:cNvPr>
            <p:cNvSpPr txBox="1"/>
            <p:nvPr/>
          </p:nvSpPr>
          <p:spPr>
            <a:xfrm>
              <a:off x="3561171" y="4912595"/>
              <a:ext cx="1120080" cy="312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kumimoji="0" lang="lt-LT" sz="140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ausite Fit Medium" panose="020B0603050502060203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165 (17 %)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3DCF55-7BE3-855F-4527-363BE6619646}"/>
                </a:ext>
              </a:extLst>
            </p:cNvPr>
            <p:cNvSpPr txBox="1"/>
            <p:nvPr/>
          </p:nvSpPr>
          <p:spPr>
            <a:xfrm>
              <a:off x="4536372" y="4039573"/>
              <a:ext cx="1306288" cy="312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lt-LT" sz="1400" kern="100" dirty="0">
                  <a:solidFill>
                    <a:srgbClr val="000000"/>
                  </a:solidFill>
                  <a:latin typeface="Beausite Fit Medium" panose="020B0603050502060203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373 </a:t>
              </a:r>
              <a:r>
                <a:rPr kumimoji="0" lang="lt-LT" sz="140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ausite Fit Medium" panose="020B0603050502060203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(38,3 %)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68708B-A967-4D02-EEB2-191578D39992}"/>
                </a:ext>
              </a:extLst>
            </p:cNvPr>
            <p:cNvSpPr txBox="1"/>
            <p:nvPr/>
          </p:nvSpPr>
          <p:spPr>
            <a:xfrm>
              <a:off x="5888735" y="4027698"/>
              <a:ext cx="1200834" cy="312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lt-LT" sz="1400" kern="100" dirty="0">
                  <a:solidFill>
                    <a:srgbClr val="000000"/>
                  </a:solidFill>
                  <a:latin typeface="Beausite Fit Medium" panose="020B0603050502060203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371 </a:t>
              </a:r>
              <a:r>
                <a:rPr kumimoji="0" lang="lt-LT" sz="140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ausite Fit Medium" panose="020B0603050502060203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(38,1 %)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A05AF2B-6460-7E1F-EA9E-89625E62E2E4}"/>
              </a:ext>
            </a:extLst>
          </p:cNvPr>
          <p:cNvSpPr txBox="1"/>
          <p:nvPr/>
        </p:nvSpPr>
        <p:spPr>
          <a:xfrm>
            <a:off x="6801537" y="340426"/>
            <a:ext cx="544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dirty="0">
                <a:solidFill>
                  <a:srgbClr val="4D7F6B"/>
                </a:solidFill>
                <a:latin typeface="Beausite Fit Medium" panose="020B0603050502060203" pitchFamily="34" charset="0"/>
              </a:rPr>
              <a:t>Mokymų metu įgytomis kompetencijomis planuoju pasidalinti su kolegomis </a:t>
            </a:r>
            <a:r>
              <a:rPr lang="en-LT" sz="1200" dirty="0">
                <a:solidFill>
                  <a:srgbClr val="4D7F6B"/>
                </a:solidFill>
                <a:latin typeface="Beausite Fit Medium" panose="020B0603050502060203" pitchFamily="34" charset="0"/>
              </a:rPr>
              <a:t>(973 atsakymai)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390CF58-2EC3-02D0-DABD-D6D140665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6639"/>
              </p:ext>
            </p:extLst>
          </p:nvPr>
        </p:nvGraphicFramePr>
        <p:xfrm>
          <a:off x="6927240" y="1123281"/>
          <a:ext cx="4499429" cy="252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697BD8B-1E28-0532-D192-194E5D432341}"/>
              </a:ext>
            </a:extLst>
          </p:cNvPr>
          <p:cNvSpPr txBox="1"/>
          <p:nvPr/>
        </p:nvSpPr>
        <p:spPr>
          <a:xfrm>
            <a:off x="6692935" y="3843682"/>
            <a:ext cx="4704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dirty="0">
                <a:solidFill>
                  <a:srgbClr val="4D7F6B"/>
                </a:solidFill>
                <a:latin typeface="Beausite Fit Medium" panose="020B0603050502060203" pitchFamily="34" charset="0"/>
              </a:rPr>
              <a:t>Nuotolinę mokymų aplinką vertinu</a:t>
            </a:r>
          </a:p>
          <a:p>
            <a:r>
              <a:rPr lang="en-LT" sz="1200" dirty="0">
                <a:solidFill>
                  <a:srgbClr val="4D7F6B"/>
                </a:solidFill>
                <a:latin typeface="Beausite Fit Medium" panose="020B0603050502060203" pitchFamily="34" charset="0"/>
              </a:rPr>
              <a:t>(973 atsakymai)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21A615-9F83-75B4-40D8-9A8BA2822385}"/>
              </a:ext>
            </a:extLst>
          </p:cNvPr>
          <p:cNvGrpSpPr/>
          <p:nvPr/>
        </p:nvGrpSpPr>
        <p:grpSpPr>
          <a:xfrm>
            <a:off x="6801537" y="4590789"/>
            <a:ext cx="5122237" cy="2067035"/>
            <a:chOff x="6772242" y="4438664"/>
            <a:chExt cx="5122237" cy="2067035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2805601E-39E2-080A-61A6-651FA4C68E3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68813050"/>
                </p:ext>
              </p:extLst>
            </p:nvPr>
          </p:nvGraphicFramePr>
          <p:xfrm>
            <a:off x="6772242" y="4511220"/>
            <a:ext cx="5014050" cy="19944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32C383-8DD7-A9E3-0AF1-E71E13BBA8A0}"/>
                </a:ext>
              </a:extLst>
            </p:cNvPr>
            <p:cNvSpPr txBox="1"/>
            <p:nvPr/>
          </p:nvSpPr>
          <p:spPr>
            <a:xfrm>
              <a:off x="10693645" y="4438664"/>
              <a:ext cx="1200834" cy="312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lt-LT" sz="1400" kern="100" dirty="0">
                  <a:solidFill>
                    <a:srgbClr val="000000"/>
                  </a:solidFill>
                  <a:latin typeface="Beausite Fit Medium" panose="020B0603050502060203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525 (54 %)</a:t>
              </a:r>
              <a:endParaRPr kumimoji="0" lang="lt-LT" sz="140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392D43C-8FE1-BFE4-AA62-C0FA1B21FE9E}"/>
                </a:ext>
              </a:extLst>
            </p:cNvPr>
            <p:cNvSpPr txBox="1"/>
            <p:nvPr/>
          </p:nvSpPr>
          <p:spPr>
            <a:xfrm>
              <a:off x="9850499" y="4961178"/>
              <a:ext cx="1200834" cy="312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lt-LT" sz="1400" kern="100" dirty="0">
                  <a:solidFill>
                    <a:srgbClr val="000000"/>
                  </a:solidFill>
                  <a:latin typeface="Beausite Fit Medium" panose="020B0603050502060203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323 (33,2 %)</a:t>
              </a:r>
              <a:endParaRPr kumimoji="0" lang="lt-LT" sz="140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F97150-1F74-7A40-C0C6-85E9E62818EF}"/>
                </a:ext>
              </a:extLst>
            </p:cNvPr>
            <p:cNvSpPr txBox="1"/>
            <p:nvPr/>
          </p:nvSpPr>
          <p:spPr>
            <a:xfrm>
              <a:off x="8971725" y="5495567"/>
              <a:ext cx="1200834" cy="312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lt-LT" sz="1400" kern="100" dirty="0">
                  <a:solidFill>
                    <a:srgbClr val="000000"/>
                  </a:solidFill>
                  <a:latin typeface="Beausite Fit Medium" panose="020B0603050502060203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103 (10,6 %)</a:t>
              </a:r>
              <a:endParaRPr kumimoji="0" lang="lt-LT" sz="140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54FBA5-6C79-70AD-D6B5-4F381333997F}"/>
                </a:ext>
              </a:extLst>
            </p:cNvPr>
            <p:cNvSpPr txBox="1"/>
            <p:nvPr/>
          </p:nvSpPr>
          <p:spPr>
            <a:xfrm>
              <a:off x="8172612" y="5700664"/>
              <a:ext cx="1011508" cy="312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lt-LT" sz="1400" kern="100" dirty="0">
                  <a:solidFill>
                    <a:srgbClr val="000000"/>
                  </a:solidFill>
                  <a:latin typeface="Beausite Fit Medium" panose="020B0603050502060203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16 (1,6 %)</a:t>
              </a:r>
              <a:endParaRPr kumimoji="0" lang="lt-LT" sz="140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9EE6A4-3D18-06C1-B274-5B419AEF442A}"/>
                </a:ext>
              </a:extLst>
            </p:cNvPr>
            <p:cNvSpPr txBox="1"/>
            <p:nvPr/>
          </p:nvSpPr>
          <p:spPr>
            <a:xfrm>
              <a:off x="7348721" y="5700664"/>
              <a:ext cx="1011508" cy="312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lt-LT" sz="1400" kern="100" dirty="0">
                  <a:solidFill>
                    <a:srgbClr val="000000"/>
                  </a:solidFill>
                  <a:latin typeface="Beausite Fit Medium" panose="020B0603050502060203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6 (0,6 %)</a:t>
              </a:r>
              <a:endParaRPr kumimoji="0" lang="lt-LT" sz="140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2156A8-F3AD-EA7D-850E-46CC608222B8}"/>
              </a:ext>
            </a:extLst>
          </p:cNvPr>
          <p:cNvSpPr txBox="1"/>
          <p:nvPr/>
        </p:nvSpPr>
        <p:spPr>
          <a:xfrm>
            <a:off x="0" y="6553967"/>
            <a:ext cx="5229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i="1" dirty="0">
                <a:solidFill>
                  <a:srgbClr val="47558C"/>
                </a:solidFill>
                <a:latin typeface="Beausite Fit Medium" panose="020B0603050502060203" pitchFamily="34" charset="0"/>
              </a:rPr>
              <a:t>* Šaltinis: Nacionalinė švietimo agentūra.</a:t>
            </a:r>
            <a:endParaRPr lang="en-LT" sz="1400" i="1" dirty="0">
              <a:solidFill>
                <a:srgbClr val="47558C"/>
              </a:solidFill>
              <a:latin typeface="Beausite Fit Medium" panose="020B06030505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9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E9A52F9-0CEA-8B00-455F-B89AF29AA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368" y="2050774"/>
            <a:ext cx="7285161" cy="2257097"/>
          </a:xfrm>
        </p:spPr>
        <p:txBody>
          <a:bodyPr>
            <a:noAutofit/>
          </a:bodyPr>
          <a:lstStyle/>
          <a:p>
            <a:r>
              <a:rPr lang="lt-LT" sz="4000" dirty="0">
                <a:solidFill>
                  <a:srgbClr val="4F7F6B"/>
                </a:solidFill>
                <a:latin typeface="Beausite Fit Medium" panose="020B0603050502060203" pitchFamily="34" charset="0"/>
                <a:ea typeface="Calibri" panose="020F0502020204030204" pitchFamily="34" charset="0"/>
              </a:rPr>
              <a:t>2024 METŲ VALSTYBĖS BIUDŽETO ŠVIETIMUI, MOKSLUI IR SPORTUI PROJEKTAS</a:t>
            </a:r>
            <a:endParaRPr lang="lt-LT" sz="4000" kern="100" dirty="0">
              <a:solidFill>
                <a:srgbClr val="4F7F6B"/>
              </a:solidFill>
              <a:effectLst/>
              <a:latin typeface="Beausite Fit Medium" panose="020B060305050206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4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2193D8-D19A-B249-BD93-6513996F6655}"/>
              </a:ext>
            </a:extLst>
          </p:cNvPr>
          <p:cNvSpPr/>
          <p:nvPr/>
        </p:nvSpPr>
        <p:spPr>
          <a:xfrm>
            <a:off x="0" y="249"/>
            <a:ext cx="4452079" cy="6858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>
              <a:ln>
                <a:noFill/>
              </a:ln>
              <a:solidFill>
                <a:srgbClr val="DDDEE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B81AB6-FC4A-254E-BE23-968BA29B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41" y="964042"/>
            <a:ext cx="3694948" cy="1669813"/>
          </a:xfrm>
        </p:spPr>
        <p:txBody>
          <a:bodyPr>
            <a:normAutofit/>
          </a:bodyPr>
          <a:lstStyle/>
          <a:p>
            <a:r>
              <a:rPr lang="lt-LT" dirty="0">
                <a:latin typeface="Beausite Fit Medium" panose="020B0603050502060203" pitchFamily="34" charset="0"/>
                <a:cs typeface="Calibri Light" panose="020F0302020204030204" pitchFamily="34" charset="0"/>
              </a:rPr>
              <a:t>Valstybės ir savivaldybių asignavimai švietimui 2024 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A977E6-CA54-8744-8F0D-FF04B5D8D3A3}"/>
              </a:ext>
            </a:extLst>
          </p:cNvPr>
          <p:cNvSpPr txBox="1"/>
          <p:nvPr/>
        </p:nvSpPr>
        <p:spPr>
          <a:xfrm>
            <a:off x="195741" y="3376447"/>
            <a:ext cx="4151406" cy="27392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ausite Fit Light" panose="020B0403050502060203" pitchFamily="34" charset="0"/>
                <a:cs typeface="Calibri Light" panose="020F0302020204030204" pitchFamily="34" charset="0"/>
              </a:rPr>
              <a:t>2024 m. planuojami valstybės ir savivaldybių biudžetų asignavimai švietimui sudarys 4 048,7 mln. Eur.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ausite Fit Light" panose="020B0403050502060203" pitchFamily="34" charset="0"/>
                <a:cs typeface="Calibri Light" panose="020F0302020204030204" pitchFamily="34" charset="0"/>
              </a:rPr>
              <a:t>Švietimo biudžetas augs 496,5 mln. Eur, arba 14 proc.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dirty="0">
                <a:solidFill>
                  <a:srgbClr val="000000"/>
                </a:solidFill>
                <a:latin typeface="Beausite Fit Light" panose="020B0403050502060203" pitchFamily="34" charset="0"/>
                <a:cs typeface="Calibri Light" panose="020F0302020204030204" pitchFamily="34" charset="0"/>
              </a:rPr>
              <a:t>Numatoma, kad š</a:t>
            </a:r>
            <a:r>
              <a:rPr kumimoji="0" lang="lt-LT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ausite Fit Light" panose="020B0403050502060203" pitchFamily="34" charset="0"/>
                <a:cs typeface="Calibri Light" panose="020F0302020204030204" pitchFamily="34" charset="0"/>
              </a:rPr>
              <a:t>vietimo išlaidų proc. nuo BVP 2024 m. sudarys 5,3 proc. </a:t>
            </a:r>
            <a:r>
              <a:rPr lang="lt-LT" dirty="0">
                <a:solidFill>
                  <a:srgbClr val="000000"/>
                </a:solidFill>
                <a:latin typeface="Beausite Fit Light" panose="020B0403050502060203" pitchFamily="34" charset="0"/>
                <a:cs typeface="Calibri Light" panose="020F0302020204030204" pitchFamily="34" charset="0"/>
              </a:rPr>
              <a:t>(2022 m. – 4,5 proc., 2023 m. – 4,9 proc.).</a:t>
            </a:r>
            <a:endParaRPr kumimoji="0" lang="lt-LT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ausite Fit Light" panose="020B0403050502060203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DDF9727-628D-4BB5-BAE2-4385633FBD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990178"/>
              </p:ext>
            </p:extLst>
          </p:nvPr>
        </p:nvGraphicFramePr>
        <p:xfrm>
          <a:off x="4647820" y="953723"/>
          <a:ext cx="7348439" cy="545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69C895C-631A-4928-B5D8-34AF6C91CB87}"/>
              </a:ext>
            </a:extLst>
          </p:cNvPr>
          <p:cNvSpPr txBox="1"/>
          <p:nvPr/>
        </p:nvSpPr>
        <p:spPr>
          <a:xfrm>
            <a:off x="5557086" y="6360443"/>
            <a:ext cx="65587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000" dirty="0">
                <a:latin typeface="Beausite Fit Medium" panose="020B0603050502060203" pitchFamily="34" charset="0"/>
                <a:cs typeface="Calibri Light" panose="020F0302020204030204" pitchFamily="34" charset="0"/>
              </a:rPr>
              <a:t>[Šaltinis: EUROSTAT, VDA faktiniai duomenys – 2014–2021 m.;  FM duomenys – 2022–2024 m.]</a:t>
            </a:r>
          </a:p>
        </p:txBody>
      </p:sp>
    </p:spTree>
    <p:extLst>
      <p:ext uri="{BB962C8B-B14F-4D97-AF65-F5344CB8AC3E}">
        <p14:creationId xmlns:p14="http://schemas.microsoft.com/office/powerpoint/2010/main" val="321964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78BDC44-7C27-F94B-A70D-96B88ADEBFCC}"/>
              </a:ext>
            </a:extLst>
          </p:cNvPr>
          <p:cNvSpPr txBox="1"/>
          <p:nvPr/>
        </p:nvSpPr>
        <p:spPr>
          <a:xfrm>
            <a:off x="8150087" y="5555098"/>
            <a:ext cx="314704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lt-LT" i="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Beausite Fit Medium" panose="020B0603050502060203" pitchFamily="34" charset="0"/>
                <a:cs typeface="Calibri Light" panose="020F0302020204030204" pitchFamily="34" charset="0"/>
              </a:rPr>
              <a:t>Stipriname pagalbos mokiniui sistemą</a:t>
            </a:r>
            <a:endParaRPr kumimoji="0" lang="lt-LT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ausite Fit Medium" panose="020B0603050502060203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D0E563B-382B-0D43-AE34-0474CB6A936A}"/>
              </a:ext>
            </a:extLst>
          </p:cNvPr>
          <p:cNvSpPr txBox="1">
            <a:spLocks/>
          </p:cNvSpPr>
          <p:nvPr/>
        </p:nvSpPr>
        <p:spPr>
          <a:xfrm>
            <a:off x="901111" y="397700"/>
            <a:ext cx="6814679" cy="1023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2800" b="0" dirty="0">
                <a:solidFill>
                  <a:srgbClr val="47558C"/>
                </a:solidFill>
                <a:latin typeface="Beausite Fit Medium" panose="020B0603050502060203" pitchFamily="34" charset="0"/>
                <a:cs typeface="+mj-cs"/>
              </a:rPr>
              <a:t>Prioritetinė kryptis švietime 2024 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E8D3B-74E8-929A-74FA-137C34A5A843}"/>
              </a:ext>
            </a:extLst>
          </p:cNvPr>
          <p:cNvSpPr txBox="1"/>
          <p:nvPr/>
        </p:nvSpPr>
        <p:spPr>
          <a:xfrm>
            <a:off x="4182039" y="1389794"/>
            <a:ext cx="3827923" cy="5948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2500" kern="1200" spc="0" noProof="0" dirty="0" err="1">
                <a:solidFill>
                  <a:srgbClr val="050505"/>
                </a:solidFill>
                <a:uLnTx/>
                <a:uFillTx/>
                <a:latin typeface="Beausite Fit Medium" panose="020B0603050502060203" pitchFamily="34" charset="0"/>
                <a:cs typeface="Calibri Light" panose="020F0302020204030204" pitchFamily="34" charset="0"/>
              </a:rPr>
              <a:t>B</a:t>
            </a:r>
            <a:r>
              <a:rPr lang="lt-LT" sz="2500" dirty="0">
                <a:solidFill>
                  <a:srgbClr val="050505"/>
                </a:solidFill>
                <a:latin typeface="Beausite Fit Medium" panose="020B0603050502060203" pitchFamily="34" charset="0"/>
                <a:cs typeface="Calibri Light" panose="020F0302020204030204" pitchFamily="34" charset="0"/>
              </a:rPr>
              <a:t>ENDRASIS UGDYMAS</a:t>
            </a:r>
            <a:endParaRPr kumimoji="0" lang="lt-LT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ausite Fit Medium" panose="020B0603050502060203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ircle">
            <a:extLst>
              <a:ext uri="{FF2B5EF4-FFF2-40B4-BE49-F238E27FC236}">
                <a16:creationId xmlns:a16="http://schemas.microsoft.com/office/drawing/2014/main" id="{B75E27D6-5786-7E7B-14B2-252292BA74CE}"/>
              </a:ext>
            </a:extLst>
          </p:cNvPr>
          <p:cNvSpPr/>
          <p:nvPr/>
        </p:nvSpPr>
        <p:spPr>
          <a:xfrm>
            <a:off x="1275809" y="2950267"/>
            <a:ext cx="2367853" cy="2367853"/>
          </a:xfrm>
          <a:prstGeom prst="ellipse">
            <a:avLst/>
          </a:prstGeom>
          <a:solidFill>
            <a:srgbClr val="5B9483">
              <a:alpha val="7726"/>
            </a:srgbClr>
          </a:solidFill>
          <a:ln w="25400">
            <a:solidFill>
              <a:srgbClr val="4F806B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Circle">
            <a:extLst>
              <a:ext uri="{FF2B5EF4-FFF2-40B4-BE49-F238E27FC236}">
                <a16:creationId xmlns:a16="http://schemas.microsoft.com/office/drawing/2014/main" id="{BD2334E6-D251-A2E6-5CE0-91E807C76ABD}"/>
              </a:ext>
            </a:extLst>
          </p:cNvPr>
          <p:cNvSpPr/>
          <p:nvPr/>
        </p:nvSpPr>
        <p:spPr>
          <a:xfrm>
            <a:off x="4912074" y="2950267"/>
            <a:ext cx="2367853" cy="2367853"/>
          </a:xfrm>
          <a:prstGeom prst="ellipse">
            <a:avLst/>
          </a:prstGeom>
          <a:solidFill>
            <a:srgbClr val="5B9483">
              <a:alpha val="7726"/>
            </a:srgbClr>
          </a:solidFill>
          <a:ln w="25400">
            <a:solidFill>
              <a:srgbClr val="4F806B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38E5D25F-6642-E9DE-7639-4E8027C250D4}"/>
              </a:ext>
            </a:extLst>
          </p:cNvPr>
          <p:cNvSpPr/>
          <p:nvPr/>
        </p:nvSpPr>
        <p:spPr>
          <a:xfrm>
            <a:off x="8511495" y="2950267"/>
            <a:ext cx="2367853" cy="2367853"/>
          </a:xfrm>
          <a:prstGeom prst="ellipse">
            <a:avLst/>
          </a:prstGeom>
          <a:solidFill>
            <a:srgbClr val="5B9483">
              <a:alpha val="7726"/>
            </a:srgbClr>
          </a:solidFill>
          <a:ln w="25400">
            <a:solidFill>
              <a:srgbClr val="4F806B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Rodyklė dešinėn 8">
            <a:extLst>
              <a:ext uri="{FF2B5EF4-FFF2-40B4-BE49-F238E27FC236}">
                <a16:creationId xmlns:a16="http://schemas.microsoft.com/office/drawing/2014/main" id="{99376C7C-3873-EE48-C4E2-EFE7F3612BF5}"/>
              </a:ext>
            </a:extLst>
          </p:cNvPr>
          <p:cNvSpPr/>
          <p:nvPr/>
        </p:nvSpPr>
        <p:spPr>
          <a:xfrm rot="5400000">
            <a:off x="5767481" y="2151131"/>
            <a:ext cx="657039" cy="537030"/>
          </a:xfrm>
          <a:prstGeom prst="rightArrow">
            <a:avLst/>
          </a:prstGeom>
          <a:solidFill>
            <a:srgbClr val="4F7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5ADCF3-201C-3031-52AD-383163D0A324}"/>
              </a:ext>
            </a:extLst>
          </p:cNvPr>
          <p:cNvCxnSpPr>
            <a:cxnSpLocks/>
          </p:cNvCxnSpPr>
          <p:nvPr/>
        </p:nvCxnSpPr>
        <p:spPr>
          <a:xfrm>
            <a:off x="1186070" y="2098883"/>
            <a:ext cx="9819861" cy="0"/>
          </a:xfrm>
          <a:prstGeom prst="line">
            <a:avLst/>
          </a:prstGeom>
          <a:ln w="19050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48F201F-CBFF-98D3-F522-84B80FB4240B}"/>
              </a:ext>
            </a:extLst>
          </p:cNvPr>
          <p:cNvSpPr txBox="1"/>
          <p:nvPr/>
        </p:nvSpPr>
        <p:spPr>
          <a:xfrm>
            <a:off x="1060137" y="5531097"/>
            <a:ext cx="2981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lt-LT" altLang="lt-LT" i="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Beausite Fit Medium" panose="020B0603050502060203" pitchFamily="34" charset="0"/>
                <a:cs typeface="Calibri Light" panose="020F0302020204030204" pitchFamily="34" charset="0"/>
              </a:rPr>
              <a:t>Kuriame palankias darbo sąlygas mokytojams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614EA1-B70B-9098-322D-941C198863A6}"/>
              </a:ext>
            </a:extLst>
          </p:cNvPr>
          <p:cNvSpPr txBox="1"/>
          <p:nvPr/>
        </p:nvSpPr>
        <p:spPr>
          <a:xfrm>
            <a:off x="4733835" y="5630322"/>
            <a:ext cx="272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kern="1200" spc="0" noProof="0" dirty="0">
                <a:solidFill>
                  <a:srgbClr val="050505"/>
                </a:solidFill>
                <a:uLnTx/>
                <a:uFillTx/>
                <a:latin typeface="Beausite Fit Medium" panose="020B0603050502060203" pitchFamily="34" charset="0"/>
                <a:cs typeface="Calibri Light" panose="020F0302020204030204" pitchFamily="34" charset="0"/>
              </a:rPr>
              <a:t>Diegiame šiuolaikišką ugdymo turinį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12B61B-2646-4581-BCE8-6156674FE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543" y="3844971"/>
            <a:ext cx="1411371" cy="5051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C93945-1F71-4982-AF79-947F09F4C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436" y="3496528"/>
            <a:ext cx="1235127" cy="12625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A7A9D8-97A8-9146-7C18-7A19B30BE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360" y="3594415"/>
            <a:ext cx="12065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1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2193D8-D19A-B249-BD93-6513996F6655}"/>
              </a:ext>
            </a:extLst>
          </p:cNvPr>
          <p:cNvSpPr/>
          <p:nvPr/>
        </p:nvSpPr>
        <p:spPr>
          <a:xfrm>
            <a:off x="0" y="-1"/>
            <a:ext cx="5496128" cy="6858001"/>
          </a:xfrm>
          <a:prstGeom prst="rect">
            <a:avLst/>
          </a:prstGeom>
          <a:solidFill>
            <a:srgbClr val="C7D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>
              <a:ln>
                <a:noFill/>
              </a:ln>
              <a:solidFill>
                <a:srgbClr val="DDDEE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4F9B01-8748-4608-A5FD-1704E5D352B8}"/>
              </a:ext>
            </a:extLst>
          </p:cNvPr>
          <p:cNvSpPr txBox="1"/>
          <p:nvPr/>
        </p:nvSpPr>
        <p:spPr>
          <a:xfrm>
            <a:off x="444435" y="3056314"/>
            <a:ext cx="4761618" cy="28161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eausite Fit Medium" panose="020B0603050502060203" pitchFamily="34" charset="0"/>
                <a:cs typeface="Calibri Light" panose="020F0302020204030204" pitchFamily="34" charset="0"/>
              </a:rPr>
              <a:t>2</a:t>
            </a:r>
            <a:r>
              <a:rPr lang="lt-LT" dirty="0">
                <a:latin typeface="Beausite Fit Medium" panose="020B0603050502060203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latin typeface="Beausite Fit Medium" panose="020B0603050502060203" pitchFamily="34" charset="0"/>
                <a:cs typeface="Calibri Light" panose="020F0302020204030204" pitchFamily="34" charset="0"/>
              </a:rPr>
              <a:t>935,6 </a:t>
            </a:r>
            <a:r>
              <a:rPr lang="lt-LT" dirty="0">
                <a:latin typeface="Beausite Fit Medium" panose="020B0603050502060203" pitchFamily="34" charset="0"/>
                <a:cs typeface="Calibri Light" panose="020F0302020204030204" pitchFamily="34" charset="0"/>
              </a:rPr>
              <a:t>mln. Eur – valstybės biudžeto asignavimai</a:t>
            </a:r>
            <a:r>
              <a:rPr lang="en-US" dirty="0">
                <a:latin typeface="Beausite Fit Medium" panose="020B0603050502060203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latin typeface="Beausite Fit Medium" panose="020B0603050502060203" pitchFamily="34" charset="0"/>
                <a:cs typeface="Calibri Light" panose="020F0302020204030204" pitchFamily="34" charset="0"/>
              </a:rPr>
              <a:t>i</a:t>
            </a:r>
            <a:r>
              <a:rPr lang="lt-LT" dirty="0">
                <a:latin typeface="Beausite Fit Medium" panose="020B0603050502060203" pitchFamily="34" charset="0"/>
                <a:cs typeface="Calibri Light" panose="020F0302020204030204" pitchFamily="34" charset="0"/>
              </a:rPr>
              <a:t>š jų:</a:t>
            </a:r>
            <a:endParaRPr lang="en-US" dirty="0">
              <a:latin typeface="Beausite Fit Medium" panose="020B0603050502060203" pitchFamily="34" charset="0"/>
              <a:cs typeface="Calibri Light" panose="020F030202020403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dirty="0">
                <a:latin typeface="Beausite Fit Light" panose="020B0403050502060203" pitchFamily="34" charset="0"/>
                <a:cs typeface="Calibri Light" panose="020F0302020204030204" pitchFamily="34" charset="0"/>
              </a:rPr>
              <a:t>1 503,1 mln. Eur – valstybės biudžeto dotacijos savivaldybėms;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dirty="0">
                <a:latin typeface="Beausite Fit Light" panose="020B0403050502060203" pitchFamily="34" charset="0"/>
                <a:cs typeface="Calibri Light" panose="020F0302020204030204" pitchFamily="34" charset="0"/>
              </a:rPr>
              <a:t>1 432,5 mln. Eur – kiti valstybės biudžeto asignavimai.</a:t>
            </a:r>
            <a:br>
              <a:rPr lang="lt-LT" dirty="0">
                <a:latin typeface="Beausite Fit Light" panose="020B0403050502060203" pitchFamily="34" charset="0"/>
                <a:cs typeface="Calibri Light" panose="020F0302020204030204" pitchFamily="34" charset="0"/>
              </a:rPr>
            </a:br>
            <a:endParaRPr lang="lt-LT" dirty="0">
              <a:latin typeface="Beausite Fit Light" panose="020B0403050502060203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dirty="0">
                <a:latin typeface="Beausite Fit Medium" panose="020B0603050502060203" pitchFamily="34" charset="0"/>
                <a:cs typeface="Calibri Light" panose="020F0302020204030204" pitchFamily="34" charset="0"/>
              </a:rPr>
              <a:t>1 113,1 mln. Eur – savivaldybių savarankiškų biudžetų asignavimai.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147F383-E9BF-4D48-B130-4F129D3D5B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988927"/>
              </p:ext>
            </p:extLst>
          </p:nvPr>
        </p:nvGraphicFramePr>
        <p:xfrm>
          <a:off x="5670958" y="1332445"/>
          <a:ext cx="6283354" cy="4992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E4D22D-87F7-906B-A1C7-3ECFBADC9F90}"/>
              </a:ext>
            </a:extLst>
          </p:cNvPr>
          <p:cNvSpPr txBox="1"/>
          <p:nvPr/>
        </p:nvSpPr>
        <p:spPr>
          <a:xfrm>
            <a:off x="569626" y="764498"/>
            <a:ext cx="4761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lt-LT" sz="28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Beausite Fit Medium" panose="020B0603050502060203" pitchFamily="34" charset="0"/>
                <a:cs typeface="Calibri Light" panose="020F0302020204030204" pitchFamily="34" charset="0"/>
              </a:rPr>
              <a:t>4 048,7 mln. Eur </a:t>
            </a:r>
            <a:r>
              <a:rPr lang="lt-LT" sz="2800" dirty="0">
                <a:latin typeface="Beausite Fit Medium" panose="020B0603050502060203" pitchFamily="34" charset="0"/>
                <a:cs typeface="Calibri Light" panose="020F0302020204030204" pitchFamily="34" charset="0"/>
              </a:rPr>
              <a:t>švietimo biudžetą sudarys</a:t>
            </a:r>
          </a:p>
          <a:p>
            <a:r>
              <a:rPr lang="lt-LT" sz="2800" dirty="0">
                <a:latin typeface="Beausite Fit Medium" panose="020B0603050502060203" pitchFamily="34" charset="0"/>
                <a:cs typeface="Calibri Light" panose="020F0302020204030204" pitchFamily="34" charset="0"/>
              </a:rPr>
              <a:t>(16,7 proc. nuo nacionalinio biudžeto):</a:t>
            </a:r>
            <a:endParaRPr kumimoji="0" lang="lt-LT" sz="280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Beausite Fit Medium" panose="020B0603050502060203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60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37A51A-7F08-49BD-B443-BBC9E8C18B92}"/>
              </a:ext>
            </a:extLst>
          </p:cNvPr>
          <p:cNvSpPr txBox="1"/>
          <p:nvPr/>
        </p:nvSpPr>
        <p:spPr>
          <a:xfrm>
            <a:off x="516494" y="655517"/>
            <a:ext cx="104694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2800" dirty="0">
                <a:latin typeface="Beausite Fit Medium" panose="020B0603050502060203" pitchFamily="34" charset="0"/>
                <a:cs typeface="Calibri Light" panose="020F0302020204030204" pitchFamily="34" charset="0"/>
              </a:rPr>
              <a:t>Susitarimams su švietimo ir mokslo profesinėmis sąjungomis </a:t>
            </a:r>
            <a:r>
              <a:rPr kumimoji="0" lang="lt-LT" sz="2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Beausite Fit Medium" panose="020B0603050502060203" pitchFamily="34" charset="0"/>
              </a:rPr>
              <a:t>įgyvendinti 2024 m. numatyti </a:t>
            </a:r>
            <a:r>
              <a:rPr kumimoji="0" lang="lt-LT" sz="28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Beausite Fit Medium" panose="020B0603050502060203" pitchFamily="34" charset="0"/>
              </a:rPr>
              <a:t>354 mln. Eur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A1D9D7-C40D-443C-A90E-B3CAB6D46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70656"/>
              </p:ext>
            </p:extLst>
          </p:nvPr>
        </p:nvGraphicFramePr>
        <p:xfrm>
          <a:off x="388619" y="1688605"/>
          <a:ext cx="11438619" cy="4929557"/>
        </p:xfrm>
        <a:graphic>
          <a:graphicData uri="http://schemas.openxmlformats.org/drawingml/2006/table">
            <a:tbl>
              <a:tblPr/>
              <a:tblGrid>
                <a:gridCol w="10293231">
                  <a:extLst>
                    <a:ext uri="{9D8B030D-6E8A-4147-A177-3AD203B41FA5}">
                      <a16:colId xmlns:a16="http://schemas.microsoft.com/office/drawing/2014/main" val="3520739525"/>
                    </a:ext>
                  </a:extLst>
                </a:gridCol>
                <a:gridCol w="1145388">
                  <a:extLst>
                    <a:ext uri="{9D8B030D-6E8A-4147-A177-3AD203B41FA5}">
                      <a16:colId xmlns:a16="http://schemas.microsoft.com/office/drawing/2014/main" val="1305505888"/>
                    </a:ext>
                  </a:extLst>
                </a:gridCol>
              </a:tblGrid>
              <a:tr h="515236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Beausite Fit Medium" panose="020B0603050502060203" pitchFamily="34" charset="0"/>
                        </a:rPr>
                        <a:t>REIKMĖ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D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</a:rPr>
                        <a:t>VB lėšos,</a:t>
                      </a:r>
                    </a:p>
                    <a:p>
                      <a:pPr algn="ctr" fontAlgn="ctr"/>
                      <a:r>
                        <a:rPr lang="lt-L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</a:rPr>
                        <a:t>mln. Eur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14943"/>
                  </a:ext>
                </a:extLst>
              </a:tr>
              <a:tr h="562026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  <a:cs typeface="Calibri Light" panose="020F0302020204030204" pitchFamily="34" charset="0"/>
                        </a:rPr>
                        <a:t>Didinti pedagoginių darbuotojų darbo užmokestį (mokytojų, švietimo pagalbos specialistų, kitų): nuo sausio 1 d. – 10 proc., nuo rugsėjo 1 d. – dar 10 proc. (iš viso – 21 proc.)</a:t>
                      </a:r>
                    </a:p>
                  </a:txBody>
                  <a:tcPr marL="190500" marR="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  <a:cs typeface="Calibri Light" panose="020F0302020204030204" pitchFamily="34" charset="0"/>
                        </a:rPr>
                        <a:t>219,2  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07266"/>
                  </a:ext>
                </a:extLst>
              </a:tr>
              <a:tr h="415034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  <a:cs typeface="Calibri Light" panose="020F0302020204030204" pitchFamily="34" charset="0"/>
                        </a:rPr>
                        <a:t>Didinti mokslo ir studijų institucijų akademinių ir neakademinių darbuotojų DU: nuo sausio 1 d. – 10 proc., nuo rugsėjo 1 d. – dar 18,7 proc. (iš viso – 30,6 proc.)</a:t>
                      </a:r>
                    </a:p>
                  </a:txBody>
                  <a:tcPr marL="190500" marR="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  <a:cs typeface="Calibri Light" panose="020F0302020204030204" pitchFamily="34" charset="0"/>
                        </a:rPr>
                        <a:t>84,4  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010348"/>
                  </a:ext>
                </a:extLst>
              </a:tr>
              <a:tr h="562026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  <a:cs typeface="Calibri Light" panose="020F0302020204030204" pitchFamily="34" charset="0"/>
                        </a:rPr>
                        <a:t>Apmokėti už pailgintą pasiruošimą pamokoms pagal atnaujintą turinį ir socialinės-pilietinės veiklos koordinavimą bendrojo ugdymo mokytojams (+ 3 proc. ugdymo plano lėšų, tęsiant tai, kas pradėta nuo 2023-09-01)</a:t>
                      </a:r>
                    </a:p>
                  </a:txBody>
                  <a:tcPr marL="190500" marR="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  <a:cs typeface="Calibri Light" panose="020F0302020204030204" pitchFamily="34" charset="0"/>
                        </a:rPr>
                        <a:t>25,6  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11254"/>
                  </a:ext>
                </a:extLst>
              </a:tr>
              <a:tr h="415034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  <a:cs typeface="Calibri Light" panose="020F0302020204030204" pitchFamily="34" charset="0"/>
                        </a:rPr>
                        <a:t>Didinti mokytojų, dirbančių pagal ikimokyklinio ir priešmokyklinio ugdymo programas, etato nekontaktinių valandų skaičių (nuo 2024-09-01 iki 6 val. iš 36 val. per savaitę)</a:t>
                      </a:r>
                    </a:p>
                  </a:txBody>
                  <a:tcPr marL="190500" marR="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  <a:cs typeface="Calibri Light" panose="020F0302020204030204" pitchFamily="34" charset="0"/>
                        </a:rPr>
                        <a:t>13,8  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166916"/>
                  </a:ext>
                </a:extLst>
              </a:tr>
              <a:tr h="562026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  <a:cs typeface="Calibri Light" panose="020F0302020204030204" pitchFamily="34" charset="0"/>
                        </a:rPr>
                        <a:t>Įgyvendinti </a:t>
                      </a:r>
                      <a:r>
                        <a:rPr lang="lt-LT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  <a:cs typeface="Calibri Light" panose="020F0302020204030204" pitchFamily="34" charset="0"/>
                        </a:rPr>
                        <a:t>įtraukųjį</a:t>
                      </a:r>
                      <a:r>
                        <a:rPr lang="lt-L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  <a:cs typeface="Calibri Light" panose="020F0302020204030204" pitchFamily="34" charset="0"/>
                        </a:rPr>
                        <a:t> švietimą (nuo 2024-01-01 200 papildomų pagalbos mokiniui specialistų pareigybių švietimo įstaigose ir 20 – regioniniuose specialiojo ugdymo centruose)</a:t>
                      </a:r>
                    </a:p>
                  </a:txBody>
                  <a:tcPr marL="190500" marR="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  <a:cs typeface="Calibri Light" panose="020F0302020204030204" pitchFamily="34" charset="0"/>
                        </a:rPr>
                        <a:t>5,6  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950356"/>
                  </a:ext>
                </a:extLst>
              </a:tr>
              <a:tr h="749368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  <a:cs typeface="Calibri Light" panose="020F0302020204030204" pitchFamily="34" charset="0"/>
                        </a:rPr>
                        <a:t>Mokinius, turinčius didelių ar labai didelių specialiųjų ugdymosi poreikių, skatinti integruoti į bendrąsias bendrojo ugdymo klases (nuo 2024-09-01 BU finansavimas būtų skaičiuojamas, atsižvelgiant į specialiųjų ugdymosi poreikių turinčių mokinių skaičių: jį dauginant iš 2 ir taip mažinant maksimalų leistiną mokinių skaičių klasėje)</a:t>
                      </a:r>
                    </a:p>
                  </a:txBody>
                  <a:tcPr marL="190500" marR="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  <a:cs typeface="Calibri Light" panose="020F0302020204030204" pitchFamily="34" charset="0"/>
                        </a:rPr>
                        <a:t>2,1  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923755"/>
                  </a:ext>
                </a:extLst>
              </a:tr>
              <a:tr h="749368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  <a:cs typeface="Calibri Light" panose="020F0302020204030204" pitchFamily="34" charset="0"/>
                        </a:rPr>
                        <a:t>Sukurti ir išbandyti mokinių įvairovei atvirų grupių, klasių sudarymo ir ugdymo jose organizavimo modelius, sukuriant mokytojams sąlygas ugdyti didelių ar labai didelių specialiųjų ugdymosi poreikių turinčius mokinius bendrosios paskirties mokyklose</a:t>
                      </a:r>
                    </a:p>
                  </a:txBody>
                  <a:tcPr marL="190500" marR="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  <a:cs typeface="Calibri Light" panose="020F0302020204030204" pitchFamily="34" charset="0"/>
                        </a:rPr>
                        <a:t>2,2  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317191"/>
                  </a:ext>
                </a:extLst>
              </a:tr>
              <a:tr h="191921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  <a:cs typeface="Calibri Light" panose="020F0302020204030204" pitchFamily="34" charset="0"/>
                        </a:rPr>
                        <a:t>Mokytojų pritraukimo į mokyklas ir pasitraukimo priemonėms finansuoti</a:t>
                      </a:r>
                    </a:p>
                  </a:txBody>
                  <a:tcPr marL="190500" marR="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Beausite Fit Light" panose="020B0403050502060203" pitchFamily="34" charset="0"/>
                          <a:cs typeface="Calibri Light" panose="020F0302020204030204" pitchFamily="34" charset="0"/>
                        </a:rPr>
                        <a:t>1  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263973"/>
                  </a:ext>
                </a:extLst>
              </a:tr>
              <a:tr h="207518">
                <a:tc>
                  <a:txBody>
                    <a:bodyPr/>
                    <a:lstStyle/>
                    <a:p>
                      <a:pPr algn="r" fontAlgn="ctr"/>
                      <a:r>
                        <a:rPr lang="lt-LT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Beausite Fit Medium" panose="020B0603050502060203" pitchFamily="34" charset="0"/>
                          <a:cs typeface="Calibri Light" panose="020F0302020204030204" pitchFamily="34" charset="0"/>
                        </a:rPr>
                        <a:t>IŠ VISO</a:t>
                      </a:r>
                    </a:p>
                  </a:txBody>
                  <a:tcPr marL="190500" marR="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Beausite Fit Medium" panose="020B0603050502060203" pitchFamily="34" charset="0"/>
                          <a:cs typeface="Calibri Light" panose="020F0302020204030204" pitchFamily="34" charset="0"/>
                        </a:rPr>
                        <a:t>353,9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400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533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object 3" descr="objec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529" y="2282074"/>
            <a:ext cx="2694490" cy="1103594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object 4"/>
          <p:cNvSpPr/>
          <p:nvPr/>
        </p:nvSpPr>
        <p:spPr>
          <a:xfrm>
            <a:off x="4797551" y="-2"/>
            <a:ext cx="7394450" cy="6857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5008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EEB">
              <a:alpha val="56861"/>
            </a:srgbClr>
          </a:solidFill>
          <a:ln w="12700">
            <a:miter lim="400000"/>
          </a:ln>
        </p:spPr>
        <p:txBody>
          <a:bodyPr lIns="45719" tIns="45719" rIns="45719" bIns="45719"/>
          <a:lstStyle/>
          <a:p>
            <a:pPr defTabSz="4572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3" name="object 6"/>
          <p:cNvSpPr txBox="1"/>
          <p:nvPr/>
        </p:nvSpPr>
        <p:spPr>
          <a:xfrm>
            <a:off x="7361453" y="4280025"/>
            <a:ext cx="3895219" cy="987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defTabSz="457200">
              <a:spcBef>
                <a:spcPts val="300"/>
              </a:spcBef>
              <a:defRPr spc="-30">
                <a:solidFill>
                  <a:srgbClr val="4668A8"/>
                </a:solidFill>
                <a:latin typeface="Beausite Fit Medium"/>
                <a:ea typeface="Beausite Fit Medium"/>
                <a:cs typeface="Beausite Fit Medium"/>
                <a:sym typeface="Beausite Fit Medium"/>
              </a:defRPr>
            </a:pPr>
            <a:r>
              <a:rPr sz="1200" dirty="0" err="1">
                <a:solidFill>
                  <a:srgbClr val="48578C"/>
                </a:solidFill>
              </a:rPr>
              <a:t>Telefonas</a:t>
            </a:r>
            <a:r>
              <a:rPr sz="1200" spc="-20" dirty="0">
                <a:solidFill>
                  <a:srgbClr val="48578C"/>
                </a:solidFill>
              </a:rPr>
              <a:t> </a:t>
            </a:r>
            <a:r>
              <a:rPr sz="1200" spc="-5" dirty="0">
                <a:solidFill>
                  <a:srgbClr val="48578C"/>
                </a:solidFill>
              </a:rPr>
              <a:t>+370</a:t>
            </a:r>
            <a:r>
              <a:rPr sz="1200" spc="-10" dirty="0">
                <a:solidFill>
                  <a:srgbClr val="48578C"/>
                </a:solidFill>
              </a:rPr>
              <a:t> </a:t>
            </a:r>
            <a:r>
              <a:rPr sz="1200" spc="-5" dirty="0">
                <a:solidFill>
                  <a:srgbClr val="48578C"/>
                </a:solidFill>
              </a:rPr>
              <a:t>5</a:t>
            </a:r>
            <a:r>
              <a:rPr sz="1200" spc="15" dirty="0">
                <a:solidFill>
                  <a:srgbClr val="48578C"/>
                </a:solidFill>
              </a:rPr>
              <a:t> </a:t>
            </a:r>
            <a:r>
              <a:rPr sz="1200" dirty="0">
                <a:solidFill>
                  <a:srgbClr val="48578C"/>
                </a:solidFill>
              </a:rPr>
              <a:t>219</a:t>
            </a:r>
            <a:r>
              <a:rPr sz="1200" spc="-10" dirty="0">
                <a:solidFill>
                  <a:srgbClr val="48578C"/>
                </a:solidFill>
              </a:rPr>
              <a:t> </a:t>
            </a:r>
            <a:r>
              <a:rPr sz="1200" spc="-25" dirty="0">
                <a:solidFill>
                  <a:srgbClr val="48578C"/>
                </a:solidFill>
              </a:rPr>
              <a:t>1190</a:t>
            </a:r>
          </a:p>
          <a:p>
            <a:pPr indent="12700" defTabSz="457200">
              <a:spcBef>
                <a:spcPts val="200"/>
              </a:spcBef>
              <a:defRPr>
                <a:solidFill>
                  <a:srgbClr val="4668A8"/>
                </a:solidFill>
                <a:latin typeface="Beausite Fit Medium"/>
                <a:ea typeface="Beausite Fit Medium"/>
                <a:cs typeface="Beausite Fit Medium"/>
                <a:sym typeface="Beausite Fit Medium"/>
              </a:defRPr>
            </a:pPr>
            <a:r>
              <a:rPr sz="1200" dirty="0">
                <a:solidFill>
                  <a:srgbClr val="48578C"/>
                </a:solidFill>
              </a:rPr>
              <a:t>El.</a:t>
            </a:r>
            <a:r>
              <a:rPr sz="1200" spc="-15" dirty="0">
                <a:solidFill>
                  <a:srgbClr val="48578C"/>
                </a:solidFill>
              </a:rPr>
              <a:t> </a:t>
            </a:r>
            <a:r>
              <a:rPr sz="1200" dirty="0" err="1">
                <a:solidFill>
                  <a:srgbClr val="48578C"/>
                </a:solidFill>
              </a:rPr>
              <a:t>paštas</a:t>
            </a:r>
            <a:r>
              <a:rPr sz="1200" spc="-30" dirty="0">
                <a:solidFill>
                  <a:srgbClr val="48578C"/>
                </a:solidFill>
              </a:rPr>
              <a:t> </a:t>
            </a:r>
            <a:r>
              <a:rPr sz="1200" u="sng" spc="-5" dirty="0">
                <a:solidFill>
                  <a:srgbClr val="48578C"/>
                </a:solidFill>
                <a:uFill>
                  <a:solidFill>
                    <a:srgbClr val="0000FF"/>
                  </a:solidFill>
                </a:u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info@smsm.lt</a:t>
            </a:r>
          </a:p>
          <a:p>
            <a:pPr defTabSz="457200">
              <a:defRPr sz="3400">
                <a:solidFill>
                  <a:srgbClr val="000000"/>
                </a:solidFill>
                <a:latin typeface="Beausite Fit Medium"/>
                <a:ea typeface="Beausite Fit Medium"/>
                <a:cs typeface="Beausite Fit Medium"/>
                <a:sym typeface="Beausite Fit Medium"/>
              </a:defRPr>
            </a:pPr>
            <a:endParaRPr sz="1200" u="sng" spc="-5" dirty="0">
              <a:solidFill>
                <a:srgbClr val="48578C"/>
              </a:solidFill>
              <a:uFill>
                <a:solidFill>
                  <a:srgbClr val="0000FF"/>
                </a:solidFill>
              </a:u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12700" defTabSz="457200">
              <a:defRPr>
                <a:solidFill>
                  <a:srgbClr val="4668A8"/>
                </a:solidFill>
                <a:latin typeface="Beausite Fit Medium"/>
                <a:ea typeface="Beausite Fit Medium"/>
                <a:cs typeface="Beausite Fit Medium"/>
                <a:sym typeface="Beausite Fit Medium"/>
              </a:defRPr>
            </a:pPr>
            <a:r>
              <a:rPr sz="1200" dirty="0">
                <a:solidFill>
                  <a:srgbClr val="48578C"/>
                </a:solidFill>
              </a:rPr>
              <a:t>A. </a:t>
            </a:r>
            <a:r>
              <a:rPr sz="1200" spc="-15" dirty="0" err="1">
                <a:solidFill>
                  <a:srgbClr val="48578C"/>
                </a:solidFill>
              </a:rPr>
              <a:t>Volano</a:t>
            </a:r>
            <a:r>
              <a:rPr sz="1200" spc="-40" dirty="0">
                <a:solidFill>
                  <a:srgbClr val="48578C"/>
                </a:solidFill>
              </a:rPr>
              <a:t> </a:t>
            </a:r>
            <a:r>
              <a:rPr sz="1200" spc="-5" dirty="0">
                <a:solidFill>
                  <a:srgbClr val="48578C"/>
                </a:solidFill>
              </a:rPr>
              <a:t>g.</a:t>
            </a:r>
            <a:r>
              <a:rPr sz="1200" dirty="0">
                <a:solidFill>
                  <a:srgbClr val="48578C"/>
                </a:solidFill>
              </a:rPr>
              <a:t> 2,</a:t>
            </a:r>
          </a:p>
          <a:p>
            <a:pPr indent="12700" defTabSz="457200">
              <a:spcBef>
                <a:spcPts val="300"/>
              </a:spcBef>
              <a:defRPr spc="-70">
                <a:solidFill>
                  <a:srgbClr val="4668A8"/>
                </a:solidFill>
                <a:latin typeface="Beausite Fit Medium"/>
                <a:ea typeface="Beausite Fit Medium"/>
                <a:cs typeface="Beausite Fit Medium"/>
                <a:sym typeface="Beausite Fit Medium"/>
              </a:defRPr>
            </a:pPr>
            <a:r>
              <a:rPr sz="1200" dirty="0">
                <a:solidFill>
                  <a:srgbClr val="48578C"/>
                </a:solidFill>
              </a:rPr>
              <a:t>LT-01124</a:t>
            </a:r>
            <a:r>
              <a:rPr sz="1200" spc="-45" dirty="0">
                <a:solidFill>
                  <a:srgbClr val="48578C"/>
                </a:solidFill>
              </a:rPr>
              <a:t> </a:t>
            </a:r>
            <a:r>
              <a:rPr sz="1200" spc="-10" dirty="0">
                <a:solidFill>
                  <a:srgbClr val="48578C"/>
                </a:solidFill>
              </a:rPr>
              <a:t>Vilnius</a:t>
            </a:r>
          </a:p>
        </p:txBody>
      </p:sp>
      <p:sp>
        <p:nvSpPr>
          <p:cNvPr id="4" name="Pavadinimas 5">
            <a:extLst>
              <a:ext uri="{FF2B5EF4-FFF2-40B4-BE49-F238E27FC236}">
                <a16:creationId xmlns:a16="http://schemas.microsoft.com/office/drawing/2014/main" id="{DC97512A-C393-53E4-9B29-26A90B40B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879" y="2577975"/>
            <a:ext cx="8129585" cy="1019702"/>
          </a:xfrm>
        </p:spPr>
        <p:txBody>
          <a:bodyPr>
            <a:normAutofit/>
          </a:bodyPr>
          <a:lstStyle/>
          <a:p>
            <a:r>
              <a:rPr lang="lt-LT" sz="4000" dirty="0">
                <a:solidFill>
                  <a:srgbClr val="48578C"/>
                </a:solidFill>
                <a:effectLst/>
                <a:latin typeface="Beausite Fit Medium" panose="020B0603050502060203" pitchFamily="34" charset="0"/>
                <a:ea typeface="Calibri" panose="020F0502020204030204" pitchFamily="34" charset="0"/>
                <a:cs typeface="Times" panose="02020603050405020304" pitchFamily="18" charset="0"/>
              </a:rPr>
              <a:t>Dėkojame</a:t>
            </a:r>
            <a:endParaRPr lang="lt-LT" sz="4000" dirty="0">
              <a:solidFill>
                <a:srgbClr val="48578C"/>
              </a:solidFill>
              <a:latin typeface="Beausite Fit Medium" panose="020B0603050502060203" pitchFamily="34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0E98-D96F-4116-9D4D-6857061CA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>
                <a:solidFill>
                  <a:srgbClr val="47558C"/>
                </a:solidFill>
                <a:latin typeface="Beausite Fit Medium" panose="020B0603050502060203" pitchFamily="34" charset="0"/>
              </a:rPr>
              <a:t>Duomenų šaltiniai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FBF5F-5C18-4B8A-A902-A546B574C6BE}"/>
              </a:ext>
            </a:extLst>
          </p:cNvPr>
          <p:cNvSpPr txBox="1"/>
          <p:nvPr/>
        </p:nvSpPr>
        <p:spPr>
          <a:xfrm>
            <a:off x="649573" y="3957495"/>
            <a:ext cx="4431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</a:rPr>
              <a:t>Valstybinės duomenų inspekcijos Oficialiosios statistikos portalas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hlinkClick r:id="rId2"/>
              </a:rPr>
              <a:t>https://osp.stat.gov.lt/statistiniu-rodikliu-analize#/</a:t>
            </a:r>
            <a:endParaRPr kumimoji="0" lang="lt-LT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Light" panose="020B040305050206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18BAC-A10F-9409-F2D1-AA5BC6D2B595}"/>
              </a:ext>
            </a:extLst>
          </p:cNvPr>
          <p:cNvSpPr txBox="1"/>
          <p:nvPr/>
        </p:nvSpPr>
        <p:spPr>
          <a:xfrm>
            <a:off x="6535711" y="3865162"/>
            <a:ext cx="4811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</a:rPr>
              <a:t>Finansų ministerijos Ekonominės raidos scenarijus 2023–2026 metams, paskelbtas 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</a:rPr>
              <a:t>2023 m. rugs</a:t>
            </a:r>
            <a:r>
              <a:rPr kumimoji="0" lang="lt-LT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</a:rPr>
              <a:t>ėjo 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</a:rPr>
              <a:t>11 d.</a:t>
            </a:r>
            <a:endParaRPr kumimoji="0" lang="lt-LT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Light" panose="020B040305050206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Light" panose="020B0403050502060203" pitchFamily="34" charset="0"/>
                <a:hlinkClick r:id="rId3"/>
              </a:rPr>
              <a:t>https://finmin.lrv.lt/lt/aktualus-valstybes-finansu-duomenys/ekonomines-raidos-scenarijus</a:t>
            </a:r>
            <a:endParaRPr kumimoji="0" lang="lt-LT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Light" panose="020B0403050502060203" pitchFamily="34" charset="0"/>
            </a:endParaRPr>
          </a:p>
          <a:p>
            <a:endParaRPr lang="en-LT" dirty="0">
              <a:latin typeface="Beausite Fit Light" panose="020B040305050206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D8351-B7AA-7EA4-C3A3-B4EABFE726B7}"/>
              </a:ext>
            </a:extLst>
          </p:cNvPr>
          <p:cNvSpPr txBox="1"/>
          <p:nvPr/>
        </p:nvSpPr>
        <p:spPr>
          <a:xfrm>
            <a:off x="1019331" y="2563318"/>
            <a:ext cx="4601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lt-LT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Faktiniai duomenys apie mokytojų </a:t>
            </a:r>
            <a:r>
              <a:rPr kumimoji="0" 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bruto</a:t>
            </a: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lt-LT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VDU ir šalies</a:t>
            </a: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bruto</a:t>
            </a:r>
            <a:r>
              <a:rPr kumimoji="0" lang="lt-LT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VDU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67DA45-F268-2480-F40B-9CB8A5CDCF58}"/>
              </a:ext>
            </a:extLst>
          </p:cNvPr>
          <p:cNvSpPr txBox="1"/>
          <p:nvPr/>
        </p:nvSpPr>
        <p:spPr>
          <a:xfrm>
            <a:off x="7044430" y="2517151"/>
            <a:ext cx="4431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2000" dirty="0" err="1">
                <a:solidFill>
                  <a:prstClr val="black"/>
                </a:solidFill>
                <a:latin typeface="Beausite Fit Medium" panose="020B0603050502060203" pitchFamily="34" charset="0"/>
              </a:rPr>
              <a:t>Š</a:t>
            </a:r>
            <a:r>
              <a:rPr kumimoji="0" lang="lt-LT" sz="20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alies</a:t>
            </a:r>
            <a:r>
              <a:rPr kumimoji="0" lang="lt-LT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bruto VDU prognozės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75C99D-CBA4-B8DD-2A14-C106A62321AD}"/>
              </a:ext>
            </a:extLst>
          </p:cNvPr>
          <p:cNvCxnSpPr>
            <a:cxnSpLocks/>
          </p:cNvCxnSpPr>
          <p:nvPr/>
        </p:nvCxnSpPr>
        <p:spPr>
          <a:xfrm>
            <a:off x="1138306" y="3582909"/>
            <a:ext cx="4303124" cy="0"/>
          </a:xfrm>
          <a:prstGeom prst="line">
            <a:avLst/>
          </a:prstGeom>
          <a:ln w="19050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9FA602-5E3E-E141-D0B1-A415FE96069E}"/>
              </a:ext>
            </a:extLst>
          </p:cNvPr>
          <p:cNvCxnSpPr>
            <a:cxnSpLocks/>
          </p:cNvCxnSpPr>
          <p:nvPr/>
        </p:nvCxnSpPr>
        <p:spPr>
          <a:xfrm>
            <a:off x="7044430" y="3582909"/>
            <a:ext cx="4303124" cy="0"/>
          </a:xfrm>
          <a:prstGeom prst="line">
            <a:avLst/>
          </a:prstGeom>
          <a:ln w="19050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8B821D0-71FA-895F-4E22-30511DBAA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5" y="1560495"/>
            <a:ext cx="662898" cy="7126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38F3E5-0E44-A017-F4BD-3A838F37C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471" y="1560495"/>
            <a:ext cx="662898" cy="71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0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7ACD-B00C-4ED6-A3FD-95F8B54F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52" y="167248"/>
            <a:ext cx="11841024" cy="485437"/>
          </a:xfrm>
        </p:spPr>
        <p:txBody>
          <a:bodyPr>
            <a:normAutofit/>
          </a:bodyPr>
          <a:lstStyle/>
          <a:p>
            <a:pPr algn="ctr"/>
            <a:r>
              <a:rPr lang="lt-LT" sz="2000" dirty="0"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Kaip skaičiuojamas mokytojų ir šalies VDU santykis?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1B27615-7067-4C8D-9455-7690364F8741}"/>
              </a:ext>
            </a:extLst>
          </p:cNvPr>
          <p:cNvSpPr/>
          <p:nvPr/>
        </p:nvSpPr>
        <p:spPr>
          <a:xfrm>
            <a:off x="0" y="1862705"/>
            <a:ext cx="1704652" cy="1080000"/>
          </a:xfrm>
          <a:prstGeom prst="homePlate">
            <a:avLst/>
          </a:prstGeom>
          <a:solidFill>
            <a:srgbClr val="4E8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Mokytojų </a:t>
            </a:r>
            <a:r>
              <a:rPr kumimoji="0" lang="lt-LT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bruto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VDU</a:t>
            </a:r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C2A23992-48AD-46E3-AD9B-8F7AE1B12348}"/>
              </a:ext>
            </a:extLst>
          </p:cNvPr>
          <p:cNvSpPr/>
          <p:nvPr/>
        </p:nvSpPr>
        <p:spPr>
          <a:xfrm>
            <a:off x="1765555" y="782705"/>
            <a:ext cx="2376000" cy="1080000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2022 m.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faktas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9" name="Flowchart: Off-page Connector 8">
            <a:extLst>
              <a:ext uri="{FF2B5EF4-FFF2-40B4-BE49-F238E27FC236}">
                <a16:creationId xmlns:a16="http://schemas.microsoft.com/office/drawing/2014/main" id="{CF2111D0-6B69-4751-B26C-9F10D10C628E}"/>
              </a:ext>
            </a:extLst>
          </p:cNvPr>
          <p:cNvSpPr/>
          <p:nvPr/>
        </p:nvSpPr>
        <p:spPr>
          <a:xfrm>
            <a:off x="4274458" y="782705"/>
            <a:ext cx="2376000" cy="1080000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2023 m.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prognoz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ė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+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13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%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B47A9C04-104D-4D6F-91E0-E3D68EDE8547}"/>
              </a:ext>
            </a:extLst>
          </p:cNvPr>
          <p:cNvSpPr/>
          <p:nvPr/>
        </p:nvSpPr>
        <p:spPr>
          <a:xfrm>
            <a:off x="6780687" y="782705"/>
            <a:ext cx="2376000" cy="1080000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2024 m.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prognoz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ė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s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ausis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+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10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%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11" name="Flowchart: Off-page Connector 10">
            <a:extLst>
              <a:ext uri="{FF2B5EF4-FFF2-40B4-BE49-F238E27FC236}">
                <a16:creationId xmlns:a16="http://schemas.microsoft.com/office/drawing/2014/main" id="{DF6A7B08-BF44-4A94-B057-9F1D11D6D745}"/>
              </a:ext>
            </a:extLst>
          </p:cNvPr>
          <p:cNvSpPr/>
          <p:nvPr/>
        </p:nvSpPr>
        <p:spPr>
          <a:xfrm>
            <a:off x="9286916" y="782705"/>
            <a:ext cx="2376000" cy="1080000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2024 m.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prognoz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ė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rugsėjis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+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10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%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646E0DB-9EB2-4885-9867-B1F0265EF63F}"/>
              </a:ext>
            </a:extLst>
          </p:cNvPr>
          <p:cNvSpPr/>
          <p:nvPr/>
        </p:nvSpPr>
        <p:spPr>
          <a:xfrm>
            <a:off x="0" y="3070656"/>
            <a:ext cx="1704652" cy="10800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Šalies </a:t>
            </a:r>
            <a:r>
              <a:rPr kumimoji="0" lang="lt-LT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bruto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VDU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69A58A89-A7D2-46BF-BA4B-90A7D43B7E1F}"/>
              </a:ext>
            </a:extLst>
          </p:cNvPr>
          <p:cNvSpPr/>
          <p:nvPr/>
        </p:nvSpPr>
        <p:spPr>
          <a:xfrm>
            <a:off x="0" y="4278607"/>
            <a:ext cx="1704652" cy="1080000"/>
          </a:xfrm>
          <a:prstGeom prst="homePlate">
            <a:avLst/>
          </a:prstGeom>
          <a:solidFill>
            <a:srgbClr val="47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Santykis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1832242-ED48-4C72-BBB1-9049BA7BD98C}"/>
              </a:ext>
            </a:extLst>
          </p:cNvPr>
          <p:cNvSpPr/>
          <p:nvPr/>
        </p:nvSpPr>
        <p:spPr>
          <a:xfrm>
            <a:off x="2352062" y="1702489"/>
            <a:ext cx="1316667" cy="1316667"/>
          </a:xfrm>
          <a:prstGeom prst="flowChartConnector">
            <a:avLst/>
          </a:prstGeom>
          <a:solidFill>
            <a:srgbClr val="C7D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2 041,2€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2D3505A4-675A-436D-9618-42D712894AFC}"/>
              </a:ext>
            </a:extLst>
          </p:cNvPr>
          <p:cNvSpPr/>
          <p:nvPr/>
        </p:nvSpPr>
        <p:spPr>
          <a:xfrm>
            <a:off x="9827119" y="1727940"/>
            <a:ext cx="1316667" cy="1316667"/>
          </a:xfrm>
          <a:prstGeom prst="flowChartConnector">
            <a:avLst/>
          </a:prstGeom>
          <a:solidFill>
            <a:srgbClr val="C7D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2 792€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E76A8F31-0E96-4A94-90A3-DCE4D5FF9DC0}"/>
              </a:ext>
            </a:extLst>
          </p:cNvPr>
          <p:cNvSpPr/>
          <p:nvPr/>
        </p:nvSpPr>
        <p:spPr>
          <a:xfrm>
            <a:off x="7283502" y="1709168"/>
            <a:ext cx="1316667" cy="1316667"/>
          </a:xfrm>
          <a:prstGeom prst="flowChartConnector">
            <a:avLst/>
          </a:prstGeom>
          <a:solidFill>
            <a:srgbClr val="C7D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2 538€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54C22A6A-E383-428E-B98F-C8D4839EB63E}"/>
              </a:ext>
            </a:extLst>
          </p:cNvPr>
          <p:cNvSpPr/>
          <p:nvPr/>
        </p:nvSpPr>
        <p:spPr>
          <a:xfrm>
            <a:off x="4860749" y="1706674"/>
            <a:ext cx="1316667" cy="1316667"/>
          </a:xfrm>
          <a:prstGeom prst="flowChartConnector">
            <a:avLst/>
          </a:prstGeom>
          <a:solidFill>
            <a:srgbClr val="C7D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2 307€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C286242-7629-49CB-B088-2C89EF985F8F}"/>
              </a:ext>
            </a:extLst>
          </p:cNvPr>
          <p:cNvSpPr/>
          <p:nvPr/>
        </p:nvSpPr>
        <p:spPr>
          <a:xfrm>
            <a:off x="2287432" y="3131465"/>
            <a:ext cx="1445926" cy="1080000"/>
          </a:xfrm>
          <a:prstGeom prst="roundRect">
            <a:avLst/>
          </a:prstGeom>
          <a:solidFill>
            <a:srgbClr val="FFD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1789 €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62AB28B-A685-43F7-B18C-1E1F45AF70B5}"/>
              </a:ext>
            </a:extLst>
          </p:cNvPr>
          <p:cNvSpPr/>
          <p:nvPr/>
        </p:nvSpPr>
        <p:spPr>
          <a:xfrm>
            <a:off x="7218872" y="3155855"/>
            <a:ext cx="1445926" cy="1080000"/>
          </a:xfrm>
          <a:prstGeom prst="roundRect">
            <a:avLst/>
          </a:prstGeom>
          <a:solidFill>
            <a:srgbClr val="FFD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2 135,8 €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1B3F41A-B29F-41A0-A4A8-D6FF5F8F518A}"/>
              </a:ext>
            </a:extLst>
          </p:cNvPr>
          <p:cNvSpPr/>
          <p:nvPr/>
        </p:nvSpPr>
        <p:spPr>
          <a:xfrm>
            <a:off x="4796119" y="3140241"/>
            <a:ext cx="1445926" cy="1080000"/>
          </a:xfrm>
          <a:prstGeom prst="roundRect">
            <a:avLst/>
          </a:prstGeom>
          <a:solidFill>
            <a:srgbClr val="FFD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2 005,5 €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CC59CF-BB44-46B2-A622-A91B6B6E7FDF}"/>
              </a:ext>
            </a:extLst>
          </p:cNvPr>
          <p:cNvSpPr/>
          <p:nvPr/>
        </p:nvSpPr>
        <p:spPr>
          <a:xfrm>
            <a:off x="9762489" y="3148587"/>
            <a:ext cx="1445926" cy="1080000"/>
          </a:xfrm>
          <a:prstGeom prst="roundRect">
            <a:avLst/>
          </a:prstGeom>
          <a:solidFill>
            <a:srgbClr val="FFD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2 135,8 €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EE2DC8C0-7DC2-4C4F-8BB8-744E85FE90AA}"/>
              </a:ext>
            </a:extLst>
          </p:cNvPr>
          <p:cNvSpPr/>
          <p:nvPr/>
        </p:nvSpPr>
        <p:spPr>
          <a:xfrm>
            <a:off x="2470395" y="4323774"/>
            <a:ext cx="1080000" cy="1080000"/>
          </a:xfrm>
          <a:prstGeom prst="flowChartConnector">
            <a:avLst/>
          </a:prstGeom>
          <a:solidFill>
            <a:srgbClr val="78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1,14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D18182CC-7FCB-4ACE-86AF-3AD3B8FAA81C}"/>
              </a:ext>
            </a:extLst>
          </p:cNvPr>
          <p:cNvSpPr/>
          <p:nvPr/>
        </p:nvSpPr>
        <p:spPr>
          <a:xfrm>
            <a:off x="9945452" y="4337142"/>
            <a:ext cx="1080000" cy="1080000"/>
          </a:xfrm>
          <a:prstGeom prst="flowChartConnector">
            <a:avLst/>
          </a:prstGeom>
          <a:solidFill>
            <a:srgbClr val="78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1,3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DAC9E4B2-29E4-4A0D-A74B-EC611B9F1935}"/>
              </a:ext>
            </a:extLst>
          </p:cNvPr>
          <p:cNvSpPr/>
          <p:nvPr/>
        </p:nvSpPr>
        <p:spPr>
          <a:xfrm>
            <a:off x="7401835" y="4337142"/>
            <a:ext cx="1080000" cy="1080000"/>
          </a:xfrm>
          <a:prstGeom prst="flowChartConnector">
            <a:avLst/>
          </a:prstGeom>
          <a:solidFill>
            <a:srgbClr val="78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1,19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D402CFB2-44CE-4216-9E6A-3791BE5390BF}"/>
              </a:ext>
            </a:extLst>
          </p:cNvPr>
          <p:cNvSpPr/>
          <p:nvPr/>
        </p:nvSpPr>
        <p:spPr>
          <a:xfrm>
            <a:off x="4979082" y="4337142"/>
            <a:ext cx="1080000" cy="1080000"/>
          </a:xfrm>
          <a:prstGeom prst="flowChartConnector">
            <a:avLst/>
          </a:prstGeom>
          <a:solidFill>
            <a:srgbClr val="78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1,15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7BFAA6F-AA05-4418-B8D9-D111783A0521}"/>
              </a:ext>
            </a:extLst>
          </p:cNvPr>
          <p:cNvSpPr/>
          <p:nvPr/>
        </p:nvSpPr>
        <p:spPr>
          <a:xfrm>
            <a:off x="1768229" y="5529006"/>
            <a:ext cx="2376000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(I</a:t>
            </a:r>
            <a:r>
              <a:rPr kumimoji="0" lang="lt-LT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+</a:t>
            </a:r>
            <a:r>
              <a:rPr kumimoji="0" lang="lt-LT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II</a:t>
            </a:r>
            <a:r>
              <a:rPr kumimoji="0" lang="lt-LT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+</a:t>
            </a:r>
            <a:r>
              <a:rPr kumimoji="0" lang="lt-LT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III</a:t>
            </a:r>
            <a:r>
              <a:rPr kumimoji="0" lang="lt-LT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+</a:t>
            </a:r>
            <a:r>
              <a:rPr kumimoji="0" lang="lt-LT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IV)</a:t>
            </a:r>
            <a:r>
              <a:rPr kumimoji="0" lang="lt-LT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/</a:t>
            </a:r>
            <a:r>
              <a:rPr kumimoji="0" lang="lt-LT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(1895,6+1963,3+2012,6+2293,3)/4=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2041,2</a:t>
            </a:r>
            <a:endParaRPr kumimoji="0" lang="lt-L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9F69498-7E1B-4672-B502-7C4B61F92032}"/>
              </a:ext>
            </a:extLst>
          </p:cNvPr>
          <p:cNvSpPr/>
          <p:nvPr/>
        </p:nvSpPr>
        <p:spPr>
          <a:xfrm>
            <a:off x="4274458" y="5529006"/>
            <a:ext cx="2376000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2022 m. VDU*1,13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2041,2*1,13=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2307</a:t>
            </a:r>
            <a:endParaRPr kumimoji="0" lang="lt-L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E0AF850-2AB9-40EE-B249-6B15E7CE2EE4}"/>
              </a:ext>
            </a:extLst>
          </p:cNvPr>
          <p:cNvSpPr/>
          <p:nvPr/>
        </p:nvSpPr>
        <p:spPr>
          <a:xfrm>
            <a:off x="6780687" y="5529006"/>
            <a:ext cx="2376000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2023 m. VDU*1,1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2307*1,1=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2538</a:t>
            </a:r>
            <a:endParaRPr kumimoji="0" lang="lt-L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79A35B2-AFF0-4E05-A2B4-FDD39029181B}"/>
              </a:ext>
            </a:extLst>
          </p:cNvPr>
          <p:cNvSpPr/>
          <p:nvPr/>
        </p:nvSpPr>
        <p:spPr>
          <a:xfrm>
            <a:off x="9286916" y="5514470"/>
            <a:ext cx="2376000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202</a:t>
            </a:r>
            <a:r>
              <a:rPr lang="en-US" sz="1400" b="1" u="sng">
                <a:solidFill>
                  <a:prstClr val="black"/>
                </a:solidFill>
                <a:latin typeface="Beausite Fit Medium" panose="020B0603050502060203" pitchFamily="34" charset="0"/>
              </a:rPr>
              <a:t>4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m. VDU (</a:t>
            </a:r>
            <a:r>
              <a:rPr kumimoji="0" lang="en-US" sz="1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nuo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sausio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)*1,1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2538*1,1=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2792</a:t>
            </a:r>
            <a:endParaRPr kumimoji="0" lang="lt-L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18FB01AA-8E1D-4779-8810-22B22516EEE7}"/>
              </a:ext>
            </a:extLst>
          </p:cNvPr>
          <p:cNvSpPr/>
          <p:nvPr/>
        </p:nvSpPr>
        <p:spPr>
          <a:xfrm>
            <a:off x="0" y="5531175"/>
            <a:ext cx="1704652" cy="10800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Mokytoj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ų </a:t>
            </a:r>
            <a:r>
              <a:rPr kumimoji="0" lang="lt-L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bruto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VDU gauname</a:t>
            </a:r>
          </a:p>
        </p:txBody>
      </p:sp>
    </p:spTree>
    <p:extLst>
      <p:ext uri="{BB962C8B-B14F-4D97-AF65-F5344CB8AC3E}">
        <p14:creationId xmlns:p14="http://schemas.microsoft.com/office/powerpoint/2010/main" val="1047795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360DB-5A42-44C9-8B8F-EBEE3F558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12" y="233416"/>
            <a:ext cx="10558632" cy="61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16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6EB2F1-60C4-4142-92ED-C65601D9C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1" y="142969"/>
            <a:ext cx="11316237" cy="65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41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D7EFD-C06F-4771-90B5-0764AFA7C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92" y="464815"/>
            <a:ext cx="11261216" cy="556603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F74C66-DD0A-4BD1-8BD3-513CDC579C2A}"/>
              </a:ext>
            </a:extLst>
          </p:cNvPr>
          <p:cNvSpPr/>
          <p:nvPr/>
        </p:nvSpPr>
        <p:spPr>
          <a:xfrm>
            <a:off x="1074944" y="4174130"/>
            <a:ext cx="10421367" cy="3839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6465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46AEFF-40FE-B771-74DF-B495FBE220B7}"/>
              </a:ext>
            </a:extLst>
          </p:cNvPr>
          <p:cNvSpPr txBox="1"/>
          <p:nvPr/>
        </p:nvSpPr>
        <p:spPr>
          <a:xfrm>
            <a:off x="1097073" y="742849"/>
            <a:ext cx="7803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2400" dirty="0">
                <a:solidFill>
                  <a:srgbClr val="47558C"/>
                </a:solidFill>
                <a:latin typeface="Beausite Fit Medium" panose="020B0603050502060203" pitchFamily="34" charset="0"/>
                <a:cs typeface="Calibri Light" panose="020F0302020204030204" pitchFamily="34" charset="0"/>
              </a:rPr>
              <a:t>Aktualiausi</a:t>
            </a:r>
            <a:r>
              <a:rPr lang="en-GB" altLang="lt-LT" sz="2400" dirty="0">
                <a:solidFill>
                  <a:srgbClr val="47558C"/>
                </a:solidFill>
                <a:latin typeface="Beausite Fit Medium" panose="020B0603050502060203" pitchFamily="34" charset="0"/>
                <a:cs typeface="Calibri Light" panose="020F0302020204030204" pitchFamily="34" charset="0"/>
              </a:rPr>
              <a:t> </a:t>
            </a:r>
            <a:r>
              <a:rPr lang="lt-LT" altLang="lt-LT" sz="2400" dirty="0">
                <a:solidFill>
                  <a:srgbClr val="47558C"/>
                </a:solidFill>
                <a:latin typeface="Beausite Fit Medium" panose="020B0603050502060203" pitchFamily="34" charset="0"/>
                <a:cs typeface="Calibri Light" panose="020F0302020204030204" pitchFamily="34" charset="0"/>
              </a:rPr>
              <a:t>mokytojų išsakyti iššūkiai, kuriuos sprendžiame:</a:t>
            </a:r>
            <a:r>
              <a:rPr kumimoji="0" lang="lt-LT" altLang="lt-LT" sz="2400" u="none" strike="noStrike" cap="none" normalizeH="0" baseline="0" dirty="0">
                <a:ln>
                  <a:noFill/>
                </a:ln>
                <a:solidFill>
                  <a:srgbClr val="47558C"/>
                </a:solidFill>
                <a:effectLst/>
                <a:latin typeface="Beausite Fit Medium" panose="020B0603050502060203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8750F-B81D-20DD-BB72-8644C9CA2722}"/>
              </a:ext>
            </a:extLst>
          </p:cNvPr>
          <p:cNvSpPr txBox="1"/>
          <p:nvPr/>
        </p:nvSpPr>
        <p:spPr>
          <a:xfrm>
            <a:off x="1120616" y="3332895"/>
            <a:ext cx="231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lt-LT" altLang="lt-LT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Beausite Fit Medium" panose="020B0603050502060203" pitchFamily="34" charset="0"/>
                <a:cs typeface="Calibri Light" panose="020F0302020204030204" pitchFamily="34" charset="0"/>
              </a:rPr>
              <a:t>Atlyginimo dydis</a:t>
            </a:r>
          </a:p>
          <a:p>
            <a:endParaRPr lang="en-LT" dirty="0">
              <a:latin typeface="Beausite Fit Medium" panose="020B060305050206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1F862D-C740-C64C-20DA-2278148CBB8C}"/>
              </a:ext>
            </a:extLst>
          </p:cNvPr>
          <p:cNvSpPr txBox="1"/>
          <p:nvPr/>
        </p:nvSpPr>
        <p:spPr>
          <a:xfrm>
            <a:off x="3681086" y="3338103"/>
            <a:ext cx="199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lt-LT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Beausite Fit Medium" panose="020B0603050502060203" pitchFamily="34" charset="0"/>
                <a:cs typeface="Calibri Light" panose="020F0302020204030204" pitchFamily="34" charset="0"/>
              </a:rPr>
              <a:t>Etatų sandara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7A6E5A-A567-8FE0-2110-565A32348BF6}"/>
              </a:ext>
            </a:extLst>
          </p:cNvPr>
          <p:cNvSpPr txBox="1"/>
          <p:nvPr/>
        </p:nvSpPr>
        <p:spPr>
          <a:xfrm>
            <a:off x="6266145" y="3338352"/>
            <a:ext cx="244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>
                <a:solidFill>
                  <a:srgbClr val="050505"/>
                </a:solidFill>
                <a:latin typeface="Beausite Fit Medium" panose="020B0603050502060203" pitchFamily="34" charset="0"/>
                <a:cs typeface="Calibri Light" panose="020F0302020204030204" pitchFamily="34" charset="0"/>
              </a:rPr>
              <a:t>Klasių dydis</a:t>
            </a:r>
            <a:endParaRPr kumimoji="0" lang="lt-LT" u="none" strike="noStrike" cap="none" normalizeH="0" baseline="0" dirty="0">
              <a:ln>
                <a:noFill/>
              </a:ln>
              <a:solidFill>
                <a:srgbClr val="050505"/>
              </a:solidFill>
              <a:effectLst/>
              <a:latin typeface="Beausite Fit Medium" panose="020B0603050502060203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2192F-AD39-C88D-715F-732D5AD425FE}"/>
              </a:ext>
            </a:extLst>
          </p:cNvPr>
          <p:cNvSpPr txBox="1"/>
          <p:nvPr/>
        </p:nvSpPr>
        <p:spPr>
          <a:xfrm>
            <a:off x="8899743" y="3332894"/>
            <a:ext cx="2442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050505"/>
                </a:solidFill>
                <a:latin typeface="Beausite Fit Medium" panose="020B0603050502060203" pitchFamily="34" charset="0"/>
                <a:cs typeface="Calibri Light" panose="020F0302020204030204" pitchFamily="34" charset="0"/>
              </a:rPr>
              <a:t>Atnaujinto turinio iššūkiai ir tarpiniai patikrinimai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F6386-FC26-832F-BD70-7F4DB2B880D1}"/>
              </a:ext>
            </a:extLst>
          </p:cNvPr>
          <p:cNvSpPr txBox="1"/>
          <p:nvPr/>
        </p:nvSpPr>
        <p:spPr>
          <a:xfrm>
            <a:off x="1156211" y="5691771"/>
            <a:ext cx="168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kern="1200" spc="0" noProof="0" dirty="0">
                <a:solidFill>
                  <a:srgbClr val="050505"/>
                </a:solidFill>
                <a:uLnTx/>
                <a:uFillTx/>
                <a:latin typeface="Beausite Fit Medium" panose="020B0603050502060203" pitchFamily="34" charset="0"/>
                <a:cs typeface="Calibri Light" panose="020F0302020204030204" pitchFamily="34" charset="0"/>
              </a:rPr>
              <a:t>Įtraukiojo ugdymo iššūkiai</a:t>
            </a:r>
            <a:endParaRPr lang="lt-LT" dirty="0">
              <a:solidFill>
                <a:srgbClr val="050505"/>
              </a:solidFill>
              <a:latin typeface="Beausite Fit Medium" panose="020B0603050502060203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4AD64A-2C35-444D-D023-DAD96EC6A672}"/>
              </a:ext>
            </a:extLst>
          </p:cNvPr>
          <p:cNvSpPr txBox="1"/>
          <p:nvPr/>
        </p:nvSpPr>
        <p:spPr>
          <a:xfrm>
            <a:off x="3667156" y="5691771"/>
            <a:ext cx="2029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>
                <a:solidFill>
                  <a:srgbClr val="050505"/>
                </a:solidFill>
                <a:latin typeface="Beausite Fit Medium" panose="020B0603050502060203" pitchFamily="34" charset="0"/>
                <a:cs typeface="Calibri Light" panose="020F0302020204030204" pitchFamily="34" charset="0"/>
              </a:rPr>
              <a:t>Lankomumo užtikrinimo tvarka</a:t>
            </a:r>
            <a:endParaRPr lang="lt-LT" dirty="0">
              <a:solidFill>
                <a:srgbClr val="050505"/>
              </a:solidFill>
              <a:latin typeface="Beausite Fit Medium" panose="020B0603050502060203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D05179-2B25-F428-B65E-BAAAF898CD2E}"/>
              </a:ext>
            </a:extLst>
          </p:cNvPr>
          <p:cNvSpPr txBox="1"/>
          <p:nvPr/>
        </p:nvSpPr>
        <p:spPr>
          <a:xfrm>
            <a:off x="6372617" y="5691771"/>
            <a:ext cx="187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050505"/>
                </a:solidFill>
                <a:latin typeface="Beausite Fit Medium" panose="020B0603050502060203" pitchFamily="34" charset="0"/>
                <a:cs typeface="Calibri Light" panose="020F0302020204030204" pitchFamily="34" charset="0"/>
              </a:rPr>
              <a:t>Mokymų kokybė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7F46DF-6D75-13DC-3591-05BC8D774164}"/>
              </a:ext>
            </a:extLst>
          </p:cNvPr>
          <p:cNvCxnSpPr/>
          <p:nvPr/>
        </p:nvCxnSpPr>
        <p:spPr>
          <a:xfrm>
            <a:off x="1178491" y="3194137"/>
            <a:ext cx="176617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A21591-9959-1ECF-7DDC-32DEF66FB4D4}"/>
              </a:ext>
            </a:extLst>
          </p:cNvPr>
          <p:cNvCxnSpPr/>
          <p:nvPr/>
        </p:nvCxnSpPr>
        <p:spPr>
          <a:xfrm>
            <a:off x="3775554" y="3194137"/>
            <a:ext cx="176617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1851F2-55D5-5EF4-B12C-BB1BDBA7296C}"/>
              </a:ext>
            </a:extLst>
          </p:cNvPr>
          <p:cNvCxnSpPr/>
          <p:nvPr/>
        </p:nvCxnSpPr>
        <p:spPr>
          <a:xfrm>
            <a:off x="6372617" y="3194137"/>
            <a:ext cx="176617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B28DE4-A913-4127-4628-FC5738888B4D}"/>
              </a:ext>
            </a:extLst>
          </p:cNvPr>
          <p:cNvCxnSpPr/>
          <p:nvPr/>
        </p:nvCxnSpPr>
        <p:spPr>
          <a:xfrm>
            <a:off x="8969680" y="3194137"/>
            <a:ext cx="176617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39678C6-0D10-EDAE-E644-8539DBDCE23B}"/>
              </a:ext>
            </a:extLst>
          </p:cNvPr>
          <p:cNvSpPr txBox="1"/>
          <p:nvPr/>
        </p:nvSpPr>
        <p:spPr>
          <a:xfrm>
            <a:off x="8841750" y="2703693"/>
            <a:ext cx="7054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2500" dirty="0">
                <a:solidFill>
                  <a:srgbClr val="050505"/>
                </a:solidFill>
                <a:latin typeface="Beausite Fit Medium" panose="020B0603050502060203" pitchFamily="34" charset="0"/>
                <a:cs typeface="Calibri Light" panose="020F0302020204030204" pitchFamily="34" charset="0"/>
              </a:rPr>
              <a:t>4</a:t>
            </a:r>
            <a:r>
              <a:rPr kumimoji="0" lang="lt-LT" altLang="lt-LT" sz="250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Beausite Fit Medium" panose="020B0603050502060203" pitchFamily="34" charset="0"/>
                <a:cs typeface="Calibri Light" panose="020F0302020204030204" pitchFamily="34" charset="0"/>
              </a:rPr>
              <a:t>.</a:t>
            </a:r>
          </a:p>
          <a:p>
            <a:endParaRPr lang="en-LT" sz="2500" dirty="0">
              <a:latin typeface="Beausite Fit Medium" panose="020B0603050502060203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B8962B-F35D-CA37-26C1-D11762A1E0E6}"/>
              </a:ext>
            </a:extLst>
          </p:cNvPr>
          <p:cNvCxnSpPr/>
          <p:nvPr/>
        </p:nvCxnSpPr>
        <p:spPr>
          <a:xfrm>
            <a:off x="1178491" y="5522235"/>
            <a:ext cx="176617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FEE272-B93B-0FD0-0278-F8BEEBCFA3BF}"/>
              </a:ext>
            </a:extLst>
          </p:cNvPr>
          <p:cNvCxnSpPr/>
          <p:nvPr/>
        </p:nvCxnSpPr>
        <p:spPr>
          <a:xfrm>
            <a:off x="3775554" y="5522235"/>
            <a:ext cx="176617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421B7ED-536D-1F18-FBF3-A417999D6F88}"/>
              </a:ext>
            </a:extLst>
          </p:cNvPr>
          <p:cNvCxnSpPr/>
          <p:nvPr/>
        </p:nvCxnSpPr>
        <p:spPr>
          <a:xfrm>
            <a:off x="6372617" y="5522235"/>
            <a:ext cx="176617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B9F25427-C51D-1D33-7168-8B9B6459548E}"/>
              </a:ext>
            </a:extLst>
          </p:cNvPr>
          <p:cNvSpPr/>
          <p:nvPr/>
        </p:nvSpPr>
        <p:spPr>
          <a:xfrm>
            <a:off x="9166666" y="1801049"/>
            <a:ext cx="1201952" cy="12019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7F8D13F-3F75-6FA8-8C7B-B2735E7EC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827" y="2136735"/>
            <a:ext cx="490022" cy="57432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05D1FD3-C5C2-D827-2F41-CDB8C3585FE4}"/>
              </a:ext>
            </a:extLst>
          </p:cNvPr>
          <p:cNvSpPr txBox="1"/>
          <p:nvPr/>
        </p:nvSpPr>
        <p:spPr>
          <a:xfrm>
            <a:off x="1113192" y="2703693"/>
            <a:ext cx="7054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2500" dirty="0">
                <a:solidFill>
                  <a:srgbClr val="050505"/>
                </a:solidFill>
                <a:latin typeface="Beausite Fit Medium" panose="020B0603050502060203" pitchFamily="34" charset="0"/>
                <a:cs typeface="Calibri Light" panose="020F0302020204030204" pitchFamily="34" charset="0"/>
              </a:rPr>
              <a:t>1</a:t>
            </a:r>
            <a:r>
              <a:rPr kumimoji="0" lang="lt-LT" altLang="lt-LT" sz="250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Beausite Fit Medium" panose="020B0603050502060203" pitchFamily="34" charset="0"/>
                <a:cs typeface="Calibri Light" panose="020F0302020204030204" pitchFamily="34" charset="0"/>
              </a:rPr>
              <a:t>.</a:t>
            </a:r>
          </a:p>
          <a:p>
            <a:endParaRPr lang="en-LT" sz="2500" dirty="0">
              <a:latin typeface="Beausite Fit Medium" panose="020B0603050502060203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123149E-72C8-72E7-90E9-6717F36E6DBD}"/>
              </a:ext>
            </a:extLst>
          </p:cNvPr>
          <p:cNvSpPr/>
          <p:nvPr/>
        </p:nvSpPr>
        <p:spPr>
          <a:xfrm>
            <a:off x="1438108" y="1801049"/>
            <a:ext cx="1201952" cy="12019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BBC745-1DC2-EB56-0178-F98BE5367103}"/>
              </a:ext>
            </a:extLst>
          </p:cNvPr>
          <p:cNvSpPr txBox="1"/>
          <p:nvPr/>
        </p:nvSpPr>
        <p:spPr>
          <a:xfrm>
            <a:off x="3681027" y="2703693"/>
            <a:ext cx="7054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2500" dirty="0">
                <a:solidFill>
                  <a:srgbClr val="050505"/>
                </a:solidFill>
                <a:latin typeface="Beausite Fit Medium" panose="020B0603050502060203" pitchFamily="34" charset="0"/>
                <a:cs typeface="Calibri Light" panose="020F0302020204030204" pitchFamily="34" charset="0"/>
              </a:rPr>
              <a:t>2</a:t>
            </a:r>
            <a:r>
              <a:rPr kumimoji="0" lang="lt-LT" altLang="lt-LT" sz="250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Beausite Fit Medium" panose="020B0603050502060203" pitchFamily="34" charset="0"/>
                <a:cs typeface="Calibri Light" panose="020F0302020204030204" pitchFamily="34" charset="0"/>
              </a:rPr>
              <a:t>.</a:t>
            </a:r>
          </a:p>
          <a:p>
            <a:endParaRPr lang="en-LT" sz="2500" dirty="0">
              <a:latin typeface="Beausite Fit Medium" panose="020B0603050502060203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4882315-D967-B823-9E47-26F564506222}"/>
              </a:ext>
            </a:extLst>
          </p:cNvPr>
          <p:cNvSpPr/>
          <p:nvPr/>
        </p:nvSpPr>
        <p:spPr>
          <a:xfrm>
            <a:off x="4005943" y="1801049"/>
            <a:ext cx="1201952" cy="12019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F51B5E-14F1-4C77-7F96-D1B2D091CD55}"/>
              </a:ext>
            </a:extLst>
          </p:cNvPr>
          <p:cNvSpPr txBox="1"/>
          <p:nvPr/>
        </p:nvSpPr>
        <p:spPr>
          <a:xfrm>
            <a:off x="6324019" y="2703693"/>
            <a:ext cx="7054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2500" dirty="0">
                <a:solidFill>
                  <a:srgbClr val="050505"/>
                </a:solidFill>
                <a:latin typeface="Beausite Fit Medium" panose="020B0603050502060203" pitchFamily="34" charset="0"/>
                <a:cs typeface="Calibri Light" panose="020F0302020204030204" pitchFamily="34" charset="0"/>
              </a:rPr>
              <a:t>3</a:t>
            </a:r>
            <a:r>
              <a:rPr kumimoji="0" lang="lt-LT" altLang="lt-LT" sz="250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Beausite Fit Medium" panose="020B0603050502060203" pitchFamily="34" charset="0"/>
                <a:cs typeface="Calibri Light" panose="020F0302020204030204" pitchFamily="34" charset="0"/>
              </a:rPr>
              <a:t>.</a:t>
            </a:r>
          </a:p>
          <a:p>
            <a:endParaRPr lang="en-LT" sz="2500" dirty="0">
              <a:latin typeface="Beausite Fit Medium" panose="020B0603050502060203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EF831D8-9C73-1E88-7387-59548577C215}"/>
              </a:ext>
            </a:extLst>
          </p:cNvPr>
          <p:cNvSpPr/>
          <p:nvPr/>
        </p:nvSpPr>
        <p:spPr>
          <a:xfrm>
            <a:off x="6648935" y="1801049"/>
            <a:ext cx="1201952" cy="12019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47C52B-EAD4-B107-390B-4DA11A15F5C6}"/>
              </a:ext>
            </a:extLst>
          </p:cNvPr>
          <p:cNvSpPr txBox="1"/>
          <p:nvPr/>
        </p:nvSpPr>
        <p:spPr>
          <a:xfrm>
            <a:off x="6324019" y="5006740"/>
            <a:ext cx="7054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2500" dirty="0">
                <a:solidFill>
                  <a:srgbClr val="050505"/>
                </a:solidFill>
                <a:latin typeface="Beausite Fit Medium" panose="020B0603050502060203" pitchFamily="34" charset="0"/>
                <a:cs typeface="Calibri Light" panose="020F0302020204030204" pitchFamily="34" charset="0"/>
              </a:rPr>
              <a:t>7</a:t>
            </a:r>
            <a:r>
              <a:rPr kumimoji="0" lang="lt-LT" altLang="lt-LT" sz="250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Beausite Fit Medium" panose="020B0603050502060203" pitchFamily="34" charset="0"/>
                <a:cs typeface="Calibri Light" panose="020F0302020204030204" pitchFamily="34" charset="0"/>
              </a:rPr>
              <a:t>.</a:t>
            </a:r>
          </a:p>
          <a:p>
            <a:endParaRPr lang="en-LT" sz="2500" dirty="0">
              <a:latin typeface="Beausite Fit Medium" panose="020B0603050502060203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6C3C1B4-67F5-4AD9-8D84-9A967971EB81}"/>
              </a:ext>
            </a:extLst>
          </p:cNvPr>
          <p:cNvSpPr/>
          <p:nvPr/>
        </p:nvSpPr>
        <p:spPr>
          <a:xfrm>
            <a:off x="6648935" y="4104096"/>
            <a:ext cx="1201952" cy="12019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681B2D-B83A-AA89-D747-4014F20C1670}"/>
              </a:ext>
            </a:extLst>
          </p:cNvPr>
          <p:cNvSpPr txBox="1"/>
          <p:nvPr/>
        </p:nvSpPr>
        <p:spPr>
          <a:xfrm>
            <a:off x="3718606" y="5006740"/>
            <a:ext cx="7054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2500" dirty="0">
                <a:solidFill>
                  <a:srgbClr val="050505"/>
                </a:solidFill>
                <a:latin typeface="Beausite Fit Medium" panose="020B0603050502060203" pitchFamily="34" charset="0"/>
                <a:cs typeface="Calibri Light" panose="020F0302020204030204" pitchFamily="34" charset="0"/>
              </a:rPr>
              <a:t>6</a:t>
            </a:r>
            <a:r>
              <a:rPr kumimoji="0" lang="lt-LT" altLang="lt-LT" sz="250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Beausite Fit Medium" panose="020B0603050502060203" pitchFamily="34" charset="0"/>
                <a:cs typeface="Calibri Light" panose="020F0302020204030204" pitchFamily="34" charset="0"/>
              </a:rPr>
              <a:t>.</a:t>
            </a:r>
          </a:p>
          <a:p>
            <a:endParaRPr lang="en-LT" sz="2500" dirty="0">
              <a:latin typeface="Beausite Fit Medium" panose="020B0603050502060203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2BF5A6C-3E99-412B-DB5B-99C6C2FD1AE0}"/>
              </a:ext>
            </a:extLst>
          </p:cNvPr>
          <p:cNvSpPr/>
          <p:nvPr/>
        </p:nvSpPr>
        <p:spPr>
          <a:xfrm>
            <a:off x="4043522" y="4104096"/>
            <a:ext cx="1201952" cy="12019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29C9CF-2879-BBA0-7402-75B4DBD7F197}"/>
              </a:ext>
            </a:extLst>
          </p:cNvPr>
          <p:cNvSpPr txBox="1"/>
          <p:nvPr/>
        </p:nvSpPr>
        <p:spPr>
          <a:xfrm>
            <a:off x="1138244" y="5006740"/>
            <a:ext cx="7054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2500" dirty="0">
                <a:solidFill>
                  <a:srgbClr val="050505"/>
                </a:solidFill>
                <a:latin typeface="Beausite Fit Medium" panose="020B0603050502060203" pitchFamily="34" charset="0"/>
                <a:cs typeface="Calibri Light" panose="020F0302020204030204" pitchFamily="34" charset="0"/>
              </a:rPr>
              <a:t>5</a:t>
            </a:r>
            <a:r>
              <a:rPr kumimoji="0" lang="lt-LT" altLang="lt-LT" sz="250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Beausite Fit Medium" panose="020B0603050502060203" pitchFamily="34" charset="0"/>
                <a:cs typeface="Calibri Light" panose="020F0302020204030204" pitchFamily="34" charset="0"/>
              </a:rPr>
              <a:t>.</a:t>
            </a:r>
          </a:p>
          <a:p>
            <a:endParaRPr lang="en-LT" sz="2500" dirty="0">
              <a:latin typeface="Beausite Fit Medium" panose="020B0603050502060203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316A366-8D9A-7B47-EE7A-5C8DE300FF1F}"/>
              </a:ext>
            </a:extLst>
          </p:cNvPr>
          <p:cNvSpPr/>
          <p:nvPr/>
        </p:nvSpPr>
        <p:spPr>
          <a:xfrm>
            <a:off x="1463160" y="4104096"/>
            <a:ext cx="1201952" cy="12019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E21BFA8-245B-5E55-4C31-804F56D5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369" y="2065244"/>
            <a:ext cx="646077" cy="66285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BEEB82C-3945-C2B6-DE88-1C11995B7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053" y="2030825"/>
            <a:ext cx="737732" cy="73773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17DA63-0EB4-E957-D9A2-6E8CC2572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464" y="2100484"/>
            <a:ext cx="700894" cy="55137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69CDF35-06DD-22CD-FAAB-FBF2CCF84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192" y="4376964"/>
            <a:ext cx="613254" cy="57452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95FB179-44B8-235A-8780-2D4B70CC5E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5901" y="4431674"/>
            <a:ext cx="705475" cy="57072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6B8E8F2-9036-0256-216C-F27002B4B2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6551" y="4310107"/>
            <a:ext cx="795231" cy="7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CC1C-7E74-3F41-B5B1-BC24253A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4932"/>
            <a:ext cx="9370513" cy="1325563"/>
          </a:xfrm>
        </p:spPr>
        <p:txBody>
          <a:bodyPr>
            <a:normAutofit/>
          </a:bodyPr>
          <a:lstStyle/>
          <a:p>
            <a:r>
              <a:rPr lang="lt-LT" sz="2800" dirty="0">
                <a:solidFill>
                  <a:srgbClr val="47558C"/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1. Nuosekliai didiname pedagogų darbo užmokestį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8BDC44-7C27-F94B-A70D-96B88ADEBFCC}"/>
              </a:ext>
            </a:extLst>
          </p:cNvPr>
          <p:cNvSpPr txBox="1"/>
          <p:nvPr/>
        </p:nvSpPr>
        <p:spPr>
          <a:xfrm>
            <a:off x="718159" y="2517675"/>
            <a:ext cx="4617929" cy="34932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1400" dirty="0"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Bendras pedagogų atlyginimų augimas per šios Vyriausybės kadenciją – 73 proc. nuo 2020 m. iki 2024 m.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1400" dirty="0"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2023 m. pedagogų atlyginimams skirta 13 proc. daugiau lėšų.</a:t>
            </a:r>
          </a:p>
          <a:p>
            <a:pPr marL="285750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lt-LT" sz="1400" dirty="0"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Nuo 2023 m. rugsėjo 1 d. skiriamos papildomos lėšos pasirengti pamokoms ir socialinei-pilietinei veiklai koordinuoti (3 proc. padidintas koeficientas R). 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1400" dirty="0"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2024 m. darbo užmokestis didinamas 2 kartus, iš viso 21 proc.: nuo sausio 1 d. – 10 proc., nuo rugsėjo 1 d. – likusi dalis.</a:t>
            </a:r>
          </a:p>
          <a:p>
            <a:pPr marL="285750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lt-LT" sz="1400" spc="10" dirty="0">
                <a:effectLst/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Kitų metų pirmoje pusėje bus parengtas planas dėl ilgalaikio mokytojų darbo užmokesčio didinimo iki 2028 metų. </a:t>
            </a:r>
            <a:endParaRPr lang="lt-LT" sz="1400" dirty="0">
              <a:effectLst/>
              <a:latin typeface="Beausite Fit Light" panose="020B0403050502060203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lt-LT" sz="1400" dirty="0">
              <a:solidFill>
                <a:srgbClr val="4E806B"/>
              </a:solidFill>
              <a:latin typeface="Beausite Fit Light" panose="020B0403050502060203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25716D-CA17-5040-A72B-470DBDD4149A}"/>
              </a:ext>
            </a:extLst>
          </p:cNvPr>
          <p:cNvSpPr txBox="1"/>
          <p:nvPr/>
        </p:nvSpPr>
        <p:spPr>
          <a:xfrm>
            <a:off x="5982284" y="2316957"/>
            <a:ext cx="5658148" cy="4001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Vidutinis mokytojų darbo užmokestis 2024 m. pabaigoje sudarys 130 procentų šalies vidutinio darbo užmokesčio.</a:t>
            </a:r>
          </a:p>
          <a:p>
            <a:pPr marL="285750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Kitų pedagoginių darbuotojų darbo užmokestis didės tais pačiais tempais kaip mokytojų.</a:t>
            </a:r>
          </a:p>
          <a:p>
            <a:pPr marL="285750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Mažiausias mokyklos vadovo pareiginės algos koeficientas bus 40 proc. didesnis už didžiausią mokytojo koeficientą, o kitų vadovaujančių švietimo įstaigų darbuotojų darbo užmokestis didės tais pačiais tempais kaip mokyklų vadovų. </a:t>
            </a:r>
          </a:p>
          <a:p>
            <a:pPr marL="285750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Ikimokyklinio ir priešmokyklinio ugdymo mokytojų etato nekontaktinių valandų skaičius sudarys 6 val. (iš 36 val.).</a:t>
            </a:r>
          </a:p>
          <a:p>
            <a:pPr marL="285750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Susilygins mokytojų ir pagalbos mokiniui specialistų darbo laiko normos – 36 val. per savaitę.</a:t>
            </a:r>
          </a:p>
          <a:p>
            <a:pPr marL="285750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Vidutinis akademinių darbuotojų darbo užmokestis 2024 m. pabaigoje sudarys 150 procentų šalies vidutinio darbo užmokesčio.</a:t>
            </a:r>
          </a:p>
          <a:p>
            <a:pPr marL="285750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Neakademinių darbuotojų darbo užmokestis didės tais pačiais tempais kaip akademinių darbuotojų.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67B42F-6FDE-0D27-A626-8CDB8440DD3C}"/>
              </a:ext>
            </a:extLst>
          </p:cNvPr>
          <p:cNvSpPr txBox="1"/>
          <p:nvPr/>
        </p:nvSpPr>
        <p:spPr>
          <a:xfrm>
            <a:off x="1829780" y="1560495"/>
            <a:ext cx="415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dirty="0"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KAS DAROMA: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9B6F3-B4B4-8B70-768F-6A9B8C9A6AF3}"/>
              </a:ext>
            </a:extLst>
          </p:cNvPr>
          <p:cNvSpPr txBox="1"/>
          <p:nvPr/>
        </p:nvSpPr>
        <p:spPr>
          <a:xfrm>
            <a:off x="7401762" y="1399296"/>
            <a:ext cx="393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lt-LT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KOKIŲ REZULTATŲ LAUKIAMA KITĄMET?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267656-E968-9FF7-BBA3-4BB71FA6693D}"/>
              </a:ext>
            </a:extLst>
          </p:cNvPr>
          <p:cNvCxnSpPr/>
          <p:nvPr/>
        </p:nvCxnSpPr>
        <p:spPr>
          <a:xfrm>
            <a:off x="971662" y="2316957"/>
            <a:ext cx="4233798" cy="0"/>
          </a:xfrm>
          <a:prstGeom prst="line">
            <a:avLst/>
          </a:prstGeom>
          <a:ln w="15875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843AB3-E6BA-82DD-D441-A3AFF82C890B}"/>
              </a:ext>
            </a:extLst>
          </p:cNvPr>
          <p:cNvCxnSpPr>
            <a:cxnSpLocks/>
          </p:cNvCxnSpPr>
          <p:nvPr/>
        </p:nvCxnSpPr>
        <p:spPr>
          <a:xfrm>
            <a:off x="6313118" y="2229633"/>
            <a:ext cx="5210827" cy="0"/>
          </a:xfrm>
          <a:prstGeom prst="line">
            <a:avLst/>
          </a:prstGeom>
          <a:ln w="15875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BC55A87-7304-2387-4A03-7762F7E78218}"/>
              </a:ext>
            </a:extLst>
          </p:cNvPr>
          <p:cNvSpPr/>
          <p:nvPr/>
        </p:nvSpPr>
        <p:spPr>
          <a:xfrm>
            <a:off x="6459308" y="1303596"/>
            <a:ext cx="808991" cy="808991"/>
          </a:xfrm>
          <a:prstGeom prst="ellipse">
            <a:avLst/>
          </a:prstGeom>
          <a:solidFill>
            <a:srgbClr val="A2B3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7F2932-A9FC-F329-FABE-331EC05AA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594" y="1469871"/>
            <a:ext cx="463138" cy="48467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B5B7EE8-2FC2-492E-B38E-AE2AD8BFC1EB}"/>
              </a:ext>
            </a:extLst>
          </p:cNvPr>
          <p:cNvSpPr/>
          <p:nvPr/>
        </p:nvSpPr>
        <p:spPr>
          <a:xfrm>
            <a:off x="971662" y="1361248"/>
            <a:ext cx="808991" cy="808991"/>
          </a:xfrm>
          <a:prstGeom prst="ellipse">
            <a:avLst/>
          </a:prstGeom>
          <a:solidFill>
            <a:srgbClr val="4D7F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0339BF-EEDF-1483-89FC-E397351B0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820" y="1500318"/>
            <a:ext cx="572674" cy="5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8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498187C-F108-42A7-3D55-01C7922FC6CB}"/>
              </a:ext>
            </a:extLst>
          </p:cNvPr>
          <p:cNvCxnSpPr/>
          <p:nvPr/>
        </p:nvCxnSpPr>
        <p:spPr>
          <a:xfrm>
            <a:off x="1676266" y="2615900"/>
            <a:ext cx="3306736" cy="0"/>
          </a:xfrm>
          <a:prstGeom prst="straightConnector1">
            <a:avLst/>
          </a:prstGeom>
          <a:ln w="19050">
            <a:solidFill>
              <a:srgbClr val="4D7F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8296E3-5797-0203-DC30-50D0BFE24852}"/>
              </a:ext>
            </a:extLst>
          </p:cNvPr>
          <p:cNvCxnSpPr>
            <a:cxnSpLocks/>
          </p:cNvCxnSpPr>
          <p:nvPr/>
        </p:nvCxnSpPr>
        <p:spPr>
          <a:xfrm>
            <a:off x="10370646" y="1702307"/>
            <a:ext cx="1783" cy="4460193"/>
          </a:xfrm>
          <a:prstGeom prst="line">
            <a:avLst/>
          </a:prstGeom>
          <a:ln w="19050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4A7342-8010-E974-08A8-379DD433924E}"/>
              </a:ext>
            </a:extLst>
          </p:cNvPr>
          <p:cNvCxnSpPr>
            <a:cxnSpLocks/>
          </p:cNvCxnSpPr>
          <p:nvPr/>
        </p:nvCxnSpPr>
        <p:spPr>
          <a:xfrm>
            <a:off x="6314943" y="1650192"/>
            <a:ext cx="49921" cy="4764422"/>
          </a:xfrm>
          <a:prstGeom prst="line">
            <a:avLst/>
          </a:prstGeom>
          <a:ln w="19050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6B2EB8-1184-3ADE-CBFB-F9A7EF8F2F86}"/>
              </a:ext>
            </a:extLst>
          </p:cNvPr>
          <p:cNvCxnSpPr>
            <a:cxnSpLocks/>
          </p:cNvCxnSpPr>
          <p:nvPr/>
        </p:nvCxnSpPr>
        <p:spPr>
          <a:xfrm>
            <a:off x="4857521" y="1637799"/>
            <a:ext cx="2458772" cy="0"/>
          </a:xfrm>
          <a:prstGeom prst="line">
            <a:avLst/>
          </a:prstGeom>
          <a:ln w="19050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39737C-6563-D8F9-F340-6C114B2668BF}"/>
              </a:ext>
            </a:extLst>
          </p:cNvPr>
          <p:cNvCxnSpPr>
            <a:cxnSpLocks/>
          </p:cNvCxnSpPr>
          <p:nvPr/>
        </p:nvCxnSpPr>
        <p:spPr>
          <a:xfrm>
            <a:off x="3046148" y="1660130"/>
            <a:ext cx="720" cy="3731449"/>
          </a:xfrm>
          <a:prstGeom prst="line">
            <a:avLst/>
          </a:prstGeom>
          <a:ln w="19050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7C583B3B-E4FA-9758-6F4B-42C45A6C7CF7}"/>
              </a:ext>
            </a:extLst>
          </p:cNvPr>
          <p:cNvSpPr/>
          <p:nvPr/>
        </p:nvSpPr>
        <p:spPr>
          <a:xfrm>
            <a:off x="2173880" y="4142304"/>
            <a:ext cx="1724893" cy="17248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17ACD-B00C-4ED6-A3FD-95F8B54F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69" y="271947"/>
            <a:ext cx="11471076" cy="825944"/>
          </a:xfrm>
        </p:spPr>
        <p:txBody>
          <a:bodyPr>
            <a:noAutofit/>
          </a:bodyPr>
          <a:lstStyle/>
          <a:p>
            <a:pPr algn="ctr"/>
            <a:br>
              <a:rPr lang="lt-LT" sz="1400" dirty="0">
                <a:solidFill>
                  <a:schemeClr val="accent1">
                    <a:lumMod val="75000"/>
                  </a:schemeClr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lt-LT" sz="1400" dirty="0">
                <a:solidFill>
                  <a:schemeClr val="accent1">
                    <a:lumMod val="75000"/>
                  </a:schemeClr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Kaip keisis mokytojų pareiginė alga darbo apmokėjimo įstatyme? (pareiginė alga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= </a:t>
            </a:r>
            <a:r>
              <a:rPr lang="lt-LT" sz="1400" dirty="0">
                <a:solidFill>
                  <a:schemeClr val="accent1">
                    <a:lumMod val="75000"/>
                  </a:schemeClr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pareiginės algos </a:t>
            </a:r>
            <a:r>
              <a:rPr lang="lt-LT" sz="1400" dirty="0" err="1">
                <a:solidFill>
                  <a:schemeClr val="accent1">
                    <a:lumMod val="75000"/>
                  </a:schemeClr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koeficienta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lt-LT" sz="1400" dirty="0">
                <a:solidFill>
                  <a:schemeClr val="accent1">
                    <a:lumMod val="75000"/>
                  </a:schemeClr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× bazinis dydis). </a:t>
            </a:r>
            <a:br>
              <a:rPr lang="lt-LT" sz="1400" dirty="0">
                <a:solidFill>
                  <a:schemeClr val="accent1">
                    <a:lumMod val="75000"/>
                  </a:schemeClr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lt-LT" sz="1400" dirty="0">
                <a:solidFill>
                  <a:schemeClr val="accent1">
                    <a:lumMod val="75000"/>
                  </a:schemeClr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Papildomai gali būti mokama už veiklos sudėtingumą, papildomus darbus, padidėjusį krūvį, pasiektus rezultatus.</a:t>
            </a:r>
            <a:br>
              <a:rPr lang="lt-LT" sz="1400" dirty="0"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LT" sz="1400" dirty="0"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lt-LT" sz="1400" dirty="0">
              <a:latin typeface="Beausite Fit Medium" panose="020B0603050502060203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9B9636-BEFA-CD9D-499C-F3FD66B9AF29}"/>
              </a:ext>
            </a:extLst>
          </p:cNvPr>
          <p:cNvSpPr txBox="1"/>
          <p:nvPr/>
        </p:nvSpPr>
        <p:spPr>
          <a:xfrm>
            <a:off x="2060620" y="1210378"/>
            <a:ext cx="208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Iki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2023-12-31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4BBF08-0AEE-2B1D-E993-91EAD0582AED}"/>
              </a:ext>
            </a:extLst>
          </p:cNvPr>
          <p:cNvSpPr txBox="1"/>
          <p:nvPr/>
        </p:nvSpPr>
        <p:spPr>
          <a:xfrm>
            <a:off x="4736531" y="1210378"/>
            <a:ext cx="326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Nuo 2024-01-01 +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10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%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6AFC3-94F1-5F92-2831-39D1A2110966}"/>
              </a:ext>
            </a:extLst>
          </p:cNvPr>
          <p:cNvSpPr txBox="1"/>
          <p:nvPr/>
        </p:nvSpPr>
        <p:spPr>
          <a:xfrm>
            <a:off x="8755483" y="1021960"/>
            <a:ext cx="3260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prstClr val="black"/>
                </a:solidFill>
                <a:latin typeface="Beausite Fit Medium" panose="020B0603050502060203" pitchFamily="34" charset="0"/>
              </a:rPr>
              <a:t>B</a:t>
            </a:r>
            <a:r>
              <a:rPr kumimoji="0" lang="lt-L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endras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lt-LT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rezultatas</a:t>
            </a:r>
            <a:endParaRPr lang="lt-LT" dirty="0">
              <a:solidFill>
                <a:prstClr val="black"/>
              </a:solidFill>
              <a:latin typeface="Beausite Fit Medium" panose="020B060305050206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(2024-09-01)</a:t>
            </a:r>
            <a:r>
              <a:rPr lang="en-US" noProof="0" dirty="0">
                <a:solidFill>
                  <a:prstClr val="black"/>
                </a:solidFill>
                <a:latin typeface="Beausite Fit Medium" panose="020B060305050206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+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21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%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110578-7B3B-71B8-57B3-4F9968097059}"/>
              </a:ext>
            </a:extLst>
          </p:cNvPr>
          <p:cNvSpPr/>
          <p:nvPr/>
        </p:nvSpPr>
        <p:spPr>
          <a:xfrm>
            <a:off x="2198696" y="1780284"/>
            <a:ext cx="1724900" cy="1724900"/>
          </a:xfrm>
          <a:prstGeom prst="ellipse">
            <a:avLst/>
          </a:prstGeom>
          <a:solidFill>
            <a:srgbClr val="C7DD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6E6412-E300-9C84-8836-9489EBBD3344}"/>
              </a:ext>
            </a:extLst>
          </p:cNvPr>
          <p:cNvSpPr txBox="1"/>
          <p:nvPr/>
        </p:nvSpPr>
        <p:spPr>
          <a:xfrm>
            <a:off x="2190950" y="2319569"/>
            <a:ext cx="171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Nuo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1 508 €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iki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2 119 € 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322C64-D519-4B96-4D21-7005EEA2660B}"/>
              </a:ext>
            </a:extLst>
          </p:cNvPr>
          <p:cNvCxnSpPr/>
          <p:nvPr/>
        </p:nvCxnSpPr>
        <p:spPr>
          <a:xfrm>
            <a:off x="2113562" y="1660130"/>
            <a:ext cx="1768896" cy="0"/>
          </a:xfrm>
          <a:prstGeom prst="line">
            <a:avLst/>
          </a:prstGeom>
          <a:ln w="19050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591A1AB-8651-62EE-A3E6-21D80977400B}"/>
              </a:ext>
            </a:extLst>
          </p:cNvPr>
          <p:cNvSpPr txBox="1"/>
          <p:nvPr/>
        </p:nvSpPr>
        <p:spPr>
          <a:xfrm>
            <a:off x="2190950" y="4668709"/>
            <a:ext cx="1711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Nuo 981 €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iki 1 309 €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6E1DB97-3BFA-D9C7-B7DC-735EF5E6E690}"/>
              </a:ext>
            </a:extLst>
          </p:cNvPr>
          <p:cNvCxnSpPr>
            <a:cxnSpLocks/>
          </p:cNvCxnSpPr>
          <p:nvPr/>
        </p:nvCxnSpPr>
        <p:spPr>
          <a:xfrm>
            <a:off x="8981523" y="1670479"/>
            <a:ext cx="2629457" cy="0"/>
          </a:xfrm>
          <a:prstGeom prst="line">
            <a:avLst/>
          </a:prstGeom>
          <a:ln w="19050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>
            <a:extLst>
              <a:ext uri="{FF2B5EF4-FFF2-40B4-BE49-F238E27FC236}">
                <a16:creationId xmlns:a16="http://schemas.microsoft.com/office/drawing/2014/main" id="{CA86B783-4FFF-DD58-B04D-07F7289DC3A2}"/>
              </a:ext>
            </a:extLst>
          </p:cNvPr>
          <p:cNvSpPr/>
          <p:nvPr/>
        </p:nvSpPr>
        <p:spPr>
          <a:xfrm>
            <a:off x="8097301" y="3588223"/>
            <a:ext cx="798491" cy="379567"/>
          </a:xfrm>
          <a:prstGeom prst="rightArrow">
            <a:avLst/>
          </a:prstGeom>
          <a:solidFill>
            <a:srgbClr val="4D7F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AE9546-70EC-C99A-0725-B7C12CF85FE8}"/>
              </a:ext>
            </a:extLst>
          </p:cNvPr>
          <p:cNvSpPr txBox="1"/>
          <p:nvPr/>
        </p:nvSpPr>
        <p:spPr>
          <a:xfrm>
            <a:off x="195557" y="2122437"/>
            <a:ext cx="15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Beausite Fit Medium" panose="020B0603050502060203" pitchFamily="34" charset="0"/>
              </a:rPr>
              <a:t>Pareiginė alga iki mokesčių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1F538C-4B7C-DA6E-202D-5641AA526474}"/>
              </a:ext>
            </a:extLst>
          </p:cNvPr>
          <p:cNvSpPr txBox="1"/>
          <p:nvPr/>
        </p:nvSpPr>
        <p:spPr>
          <a:xfrm>
            <a:off x="195557" y="3619789"/>
            <a:ext cx="15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Beausite Fit Medium" panose="020B0603050502060203" pitchFamily="34" charset="0"/>
              </a:rPr>
              <a:t>Pokytis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9D9740-FCEE-13DB-5968-59A03E7F9678}"/>
              </a:ext>
            </a:extLst>
          </p:cNvPr>
          <p:cNvSpPr txBox="1"/>
          <p:nvPr/>
        </p:nvSpPr>
        <p:spPr>
          <a:xfrm>
            <a:off x="195557" y="4530038"/>
            <a:ext cx="15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Beausite Fit Medium" panose="020B0603050502060203" pitchFamily="34" charset="0"/>
              </a:rPr>
              <a:t>Pareiginė alga po mokesčių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0480162-6179-9784-7966-91732A802CDB}"/>
              </a:ext>
            </a:extLst>
          </p:cNvPr>
          <p:cNvSpPr txBox="1"/>
          <p:nvPr/>
        </p:nvSpPr>
        <p:spPr>
          <a:xfrm>
            <a:off x="195557" y="6223707"/>
            <a:ext cx="15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Beausite Fit Medium" panose="020B0603050502060203" pitchFamily="34" charset="0"/>
              </a:rPr>
              <a:t>Pokytis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980E607-0126-1B9F-3A91-BF0C61C075B1}"/>
              </a:ext>
            </a:extLst>
          </p:cNvPr>
          <p:cNvSpPr/>
          <p:nvPr/>
        </p:nvSpPr>
        <p:spPr>
          <a:xfrm>
            <a:off x="5457053" y="1780284"/>
            <a:ext cx="1724900" cy="1724900"/>
          </a:xfrm>
          <a:prstGeom prst="ellipse">
            <a:avLst/>
          </a:prstGeom>
          <a:solidFill>
            <a:srgbClr val="C7DD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71EB51-B441-D1B7-6157-19CA2B479CD0}"/>
              </a:ext>
            </a:extLst>
          </p:cNvPr>
          <p:cNvSpPr txBox="1"/>
          <p:nvPr/>
        </p:nvSpPr>
        <p:spPr>
          <a:xfrm>
            <a:off x="5449307" y="2319569"/>
            <a:ext cx="171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Nuo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1 659 €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iki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2 330 € 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B11D43B-59C6-FAE3-F033-DF01FEC3877E}"/>
              </a:ext>
            </a:extLst>
          </p:cNvPr>
          <p:cNvSpPr/>
          <p:nvPr/>
        </p:nvSpPr>
        <p:spPr>
          <a:xfrm>
            <a:off x="5522389" y="4142304"/>
            <a:ext cx="1724893" cy="17248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75F825-AF31-4315-FFDD-2F5628D40308}"/>
              </a:ext>
            </a:extLst>
          </p:cNvPr>
          <p:cNvSpPr txBox="1"/>
          <p:nvPr/>
        </p:nvSpPr>
        <p:spPr>
          <a:xfrm>
            <a:off x="5539459" y="4668709"/>
            <a:ext cx="1711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Nuo 1 060 €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iki 1 429 €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60A1CC-1F73-0679-420E-B678A4B5BD6E}"/>
              </a:ext>
            </a:extLst>
          </p:cNvPr>
          <p:cNvSpPr/>
          <p:nvPr/>
        </p:nvSpPr>
        <p:spPr>
          <a:xfrm>
            <a:off x="5175749" y="3588223"/>
            <a:ext cx="2406038" cy="432465"/>
          </a:xfrm>
          <a:prstGeom prst="rect">
            <a:avLst/>
          </a:prstGeom>
          <a:solidFill>
            <a:srgbClr val="A2B3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02AEFBE-8198-F1B2-EE47-13A8F9CE697D}"/>
              </a:ext>
            </a:extLst>
          </p:cNvPr>
          <p:cNvSpPr txBox="1"/>
          <p:nvPr/>
        </p:nvSpPr>
        <p:spPr>
          <a:xfrm>
            <a:off x="5251228" y="3619789"/>
            <a:ext cx="233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Beausite Fit Medium" panose="020B0603050502060203" pitchFamily="34" charset="0"/>
              </a:rPr>
              <a:t>Nuo 151 € iki 212 €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B432BB-2C5C-802D-F9BD-60DFEC075632}"/>
              </a:ext>
            </a:extLst>
          </p:cNvPr>
          <p:cNvSpPr/>
          <p:nvPr/>
        </p:nvSpPr>
        <p:spPr>
          <a:xfrm>
            <a:off x="5192863" y="6153305"/>
            <a:ext cx="2406038" cy="432465"/>
          </a:xfrm>
          <a:prstGeom prst="rect">
            <a:avLst/>
          </a:prstGeom>
          <a:solidFill>
            <a:srgbClr val="A2B3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9D1A556-B120-46DE-F574-06B734BCD6E8}"/>
              </a:ext>
            </a:extLst>
          </p:cNvPr>
          <p:cNvSpPr txBox="1"/>
          <p:nvPr/>
        </p:nvSpPr>
        <p:spPr>
          <a:xfrm>
            <a:off x="5268342" y="6197751"/>
            <a:ext cx="237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Beausite Fit Medium" panose="020B0603050502060203" pitchFamily="34" charset="0"/>
              </a:rPr>
              <a:t>Nuo 79 € iki 120 €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3A08FE6-3266-D739-6B21-588147D6F2C7}"/>
              </a:ext>
            </a:extLst>
          </p:cNvPr>
          <p:cNvCxnSpPr/>
          <p:nvPr/>
        </p:nvCxnSpPr>
        <p:spPr>
          <a:xfrm>
            <a:off x="1676266" y="5011370"/>
            <a:ext cx="3306736" cy="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077DBF6-E915-525C-7760-9E83D99993D6}"/>
              </a:ext>
            </a:extLst>
          </p:cNvPr>
          <p:cNvCxnSpPr/>
          <p:nvPr/>
        </p:nvCxnSpPr>
        <p:spPr>
          <a:xfrm>
            <a:off x="1676266" y="3813635"/>
            <a:ext cx="3306736" cy="0"/>
          </a:xfrm>
          <a:prstGeom prst="straightConnector1">
            <a:avLst/>
          </a:prstGeom>
          <a:ln w="19050">
            <a:solidFill>
              <a:srgbClr val="4755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70525FD-C3A7-CC34-CEB9-A859090D8A4B}"/>
              </a:ext>
            </a:extLst>
          </p:cNvPr>
          <p:cNvCxnSpPr/>
          <p:nvPr/>
        </p:nvCxnSpPr>
        <p:spPr>
          <a:xfrm>
            <a:off x="1676266" y="6363652"/>
            <a:ext cx="3306736" cy="0"/>
          </a:xfrm>
          <a:prstGeom prst="straightConnector1">
            <a:avLst/>
          </a:prstGeom>
          <a:ln w="19050">
            <a:solidFill>
              <a:srgbClr val="4755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254ED596-DAAC-A919-437B-D6214D53CD37}"/>
              </a:ext>
            </a:extLst>
          </p:cNvPr>
          <p:cNvSpPr/>
          <p:nvPr/>
        </p:nvSpPr>
        <p:spPr>
          <a:xfrm>
            <a:off x="9537563" y="1780284"/>
            <a:ext cx="1724900" cy="1724900"/>
          </a:xfrm>
          <a:prstGeom prst="ellipse">
            <a:avLst/>
          </a:prstGeom>
          <a:solidFill>
            <a:srgbClr val="C7DD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FECB8D2-D627-A22A-ADEF-C0282E7F5EEB}"/>
              </a:ext>
            </a:extLst>
          </p:cNvPr>
          <p:cNvSpPr txBox="1"/>
          <p:nvPr/>
        </p:nvSpPr>
        <p:spPr>
          <a:xfrm>
            <a:off x="9529817" y="2319569"/>
            <a:ext cx="171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Nuo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1 825 €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iki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2 563 € 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865BC1E-5470-52EB-84DE-9A35B51C5916}"/>
              </a:ext>
            </a:extLst>
          </p:cNvPr>
          <p:cNvSpPr/>
          <p:nvPr/>
        </p:nvSpPr>
        <p:spPr>
          <a:xfrm>
            <a:off x="9602899" y="4142304"/>
            <a:ext cx="1724893" cy="17248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BF5711-C7C6-5107-0941-AC5C8B3B42E1}"/>
              </a:ext>
            </a:extLst>
          </p:cNvPr>
          <p:cNvSpPr txBox="1"/>
          <p:nvPr/>
        </p:nvSpPr>
        <p:spPr>
          <a:xfrm>
            <a:off x="9619969" y="4668709"/>
            <a:ext cx="1711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Nuo 1 146 €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ausite Fit Medium" panose="020B0603050502060203" pitchFamily="34" charset="0"/>
              </a:rPr>
              <a:t>iki 1 561 €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ausite Fit Medium" panose="020B0603050502060203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C876210-DFFA-17F2-E9D5-B850EC4FD6E9}"/>
              </a:ext>
            </a:extLst>
          </p:cNvPr>
          <p:cNvSpPr/>
          <p:nvPr/>
        </p:nvSpPr>
        <p:spPr>
          <a:xfrm>
            <a:off x="9176249" y="3588223"/>
            <a:ext cx="2406038" cy="432465"/>
          </a:xfrm>
          <a:prstGeom prst="rect">
            <a:avLst/>
          </a:prstGeom>
          <a:solidFill>
            <a:srgbClr val="A2B3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9FB078F-8B8B-C529-723A-08630CE6DB1B}"/>
              </a:ext>
            </a:extLst>
          </p:cNvPr>
          <p:cNvSpPr txBox="1"/>
          <p:nvPr/>
        </p:nvSpPr>
        <p:spPr>
          <a:xfrm>
            <a:off x="9251728" y="3619789"/>
            <a:ext cx="2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Beausite Fit Medium" panose="020B0603050502060203" pitchFamily="34" charset="0"/>
              </a:rPr>
              <a:t>Nuo 317 € iki 445 €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C1C5E1F-360F-C1DF-C3FE-A2D1A4E418A1}"/>
              </a:ext>
            </a:extLst>
          </p:cNvPr>
          <p:cNvSpPr/>
          <p:nvPr/>
        </p:nvSpPr>
        <p:spPr>
          <a:xfrm>
            <a:off x="9273373" y="6153305"/>
            <a:ext cx="2406038" cy="432465"/>
          </a:xfrm>
          <a:prstGeom prst="rect">
            <a:avLst/>
          </a:prstGeom>
          <a:solidFill>
            <a:srgbClr val="A2B3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1A01535-BC34-A324-9E26-95DD03790998}"/>
              </a:ext>
            </a:extLst>
          </p:cNvPr>
          <p:cNvSpPr txBox="1"/>
          <p:nvPr/>
        </p:nvSpPr>
        <p:spPr>
          <a:xfrm>
            <a:off x="9303132" y="6197751"/>
            <a:ext cx="272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Beausite Fit Medium" panose="020B0603050502060203" pitchFamily="34" charset="0"/>
              </a:rPr>
              <a:t>Nuo 165 € iki 252 €</a:t>
            </a:r>
          </a:p>
        </p:txBody>
      </p:sp>
    </p:spTree>
    <p:extLst>
      <p:ext uri="{BB962C8B-B14F-4D97-AF65-F5344CB8AC3E}">
        <p14:creationId xmlns:p14="http://schemas.microsoft.com/office/powerpoint/2010/main" val="197588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833C7D11-28E9-12AB-D592-A98EB2D62FE8}"/>
              </a:ext>
            </a:extLst>
          </p:cNvPr>
          <p:cNvSpPr/>
          <p:nvPr/>
        </p:nvSpPr>
        <p:spPr>
          <a:xfrm>
            <a:off x="6298908" y="1773122"/>
            <a:ext cx="808991" cy="808991"/>
          </a:xfrm>
          <a:prstGeom prst="ellipse">
            <a:avLst/>
          </a:prstGeom>
          <a:solidFill>
            <a:srgbClr val="A2B3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5CC1C-7E74-3F41-B5B1-BC24253A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67" y="234932"/>
            <a:ext cx="9497132" cy="1325563"/>
          </a:xfrm>
        </p:spPr>
        <p:txBody>
          <a:bodyPr>
            <a:normAutofit/>
          </a:bodyPr>
          <a:lstStyle/>
          <a:p>
            <a:r>
              <a:rPr lang="lt-LT" sz="2800" dirty="0">
                <a:solidFill>
                  <a:srgbClr val="47558C"/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2. Siekiame daugiau aiškumo ir skaidrumo sudarant </a:t>
            </a:r>
            <a:br>
              <a:rPr lang="lt-LT" sz="2800" dirty="0">
                <a:solidFill>
                  <a:srgbClr val="47558C"/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lt-LT" sz="2800" dirty="0">
                <a:solidFill>
                  <a:srgbClr val="47558C"/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mokytojų etatus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8BDC44-7C27-F94B-A70D-96B88ADEBFCC}"/>
              </a:ext>
            </a:extLst>
          </p:cNvPr>
          <p:cNvSpPr txBox="1"/>
          <p:nvPr/>
        </p:nvSpPr>
        <p:spPr>
          <a:xfrm>
            <a:off x="540367" y="3102818"/>
            <a:ext cx="5257800" cy="34317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16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Atliekama pirminė mokytojų etatų sudarymo peržiūra švietimo įstaigose.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16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Tikrinami ir tikslinami duomenys apie esamą mokytojų etatų sandarą: </a:t>
            </a: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mokyklų administracijos peržiūri Pedagogų registro duomenis;</a:t>
            </a: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mokytojų prašoma prisijungti prie Pedagogų registro ir pasitikrinti, ar registre suvesti duomenys atitinka jų su mokykla pasirašytas darbo sutartis ir atliekamus darbus.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lt-LT" sz="1600" dirty="0">
              <a:solidFill>
                <a:srgbClr val="000000"/>
              </a:solidFill>
              <a:latin typeface="Beausite Fit Light" panose="020B040305050206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lt-LT" sz="1600" dirty="0">
              <a:solidFill>
                <a:srgbClr val="000000"/>
              </a:solidFill>
              <a:latin typeface="Beausite Fit Light" panose="020B040305050206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25716D-CA17-5040-A72B-470DBDD4149A}"/>
              </a:ext>
            </a:extLst>
          </p:cNvPr>
          <p:cNvSpPr txBox="1"/>
          <p:nvPr/>
        </p:nvSpPr>
        <p:spPr>
          <a:xfrm>
            <a:off x="6107378" y="3102818"/>
            <a:ext cx="5580000" cy="25391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lt-LT" sz="16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Parengti analizę, kaip praktikoje taikomos teisės aktų nuostatos dėl mokytojų etatų formavimo. </a:t>
            </a: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lt-LT" sz="16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Pateikti pasiūlymus dėl bendrojo ugdymo mokytojų darbo krūvio sandaros ar susijusių teisės aktų tobulinimo.</a:t>
            </a: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lt-LT" sz="16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Išsiaiškinti pažeidimus ir taikyti jų prevencijos priemones.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16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Atlikti bendruosiuose ugdymo planuose ir Mokymo lėšų apskaičiavimo, paskirstymo ir panaudojimo tvarkos apraše klasei ir pareigybei nustatytų kontaktinių valandų analizę ir, aptikus neatitikimų, parengti jų šalinimo planą nuo 2025 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C9E88-FA2C-224E-0BA0-ADE6C681A81D}"/>
              </a:ext>
            </a:extLst>
          </p:cNvPr>
          <p:cNvSpPr txBox="1"/>
          <p:nvPr/>
        </p:nvSpPr>
        <p:spPr>
          <a:xfrm>
            <a:off x="1919777" y="2032189"/>
            <a:ext cx="321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dirty="0"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KAS DAROMA DABAR?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C12A6E-71D9-07C7-5612-6972EE6BD4DD}"/>
              </a:ext>
            </a:extLst>
          </p:cNvPr>
          <p:cNvCxnSpPr/>
          <p:nvPr/>
        </p:nvCxnSpPr>
        <p:spPr>
          <a:xfrm>
            <a:off x="896550" y="2781839"/>
            <a:ext cx="4233798" cy="0"/>
          </a:xfrm>
          <a:prstGeom prst="line">
            <a:avLst/>
          </a:prstGeom>
          <a:ln w="15875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2C9FD4-E006-0C9E-A7E7-41BAB4C7A846}"/>
              </a:ext>
            </a:extLst>
          </p:cNvPr>
          <p:cNvCxnSpPr>
            <a:cxnSpLocks/>
          </p:cNvCxnSpPr>
          <p:nvPr/>
        </p:nvCxnSpPr>
        <p:spPr>
          <a:xfrm>
            <a:off x="6107378" y="2781839"/>
            <a:ext cx="5210827" cy="0"/>
          </a:xfrm>
          <a:prstGeom prst="line">
            <a:avLst/>
          </a:prstGeom>
          <a:ln w="15875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277D369-7508-DA84-39E6-71A949E62C6A}"/>
              </a:ext>
            </a:extLst>
          </p:cNvPr>
          <p:cNvSpPr/>
          <p:nvPr/>
        </p:nvSpPr>
        <p:spPr>
          <a:xfrm>
            <a:off x="992636" y="1775290"/>
            <a:ext cx="808991" cy="808991"/>
          </a:xfrm>
          <a:prstGeom prst="ellipse">
            <a:avLst/>
          </a:prstGeom>
          <a:solidFill>
            <a:srgbClr val="4D7F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EAB26-0CA9-535C-465F-2CA6C3F69173}"/>
              </a:ext>
            </a:extLst>
          </p:cNvPr>
          <p:cNvSpPr txBox="1"/>
          <p:nvPr/>
        </p:nvSpPr>
        <p:spPr>
          <a:xfrm>
            <a:off x="7326167" y="2030023"/>
            <a:ext cx="415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dirty="0"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KAS PLANUOJAMA KITĄMET?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51BEBA-0256-DDD5-D48F-E6CF7091F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42" y="1913900"/>
            <a:ext cx="572674" cy="531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99A1F2-C8AC-DEA1-7AC1-BDFD5AC23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644" y="1925050"/>
            <a:ext cx="463138" cy="4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0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C8F983-AFCE-2A35-8C31-FFC9BA2FB68D}"/>
              </a:ext>
            </a:extLst>
          </p:cNvPr>
          <p:cNvSpPr txBox="1"/>
          <p:nvPr/>
        </p:nvSpPr>
        <p:spPr>
          <a:xfrm>
            <a:off x="792263" y="576492"/>
            <a:ext cx="1010020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Aft>
                <a:spcPts val="1200"/>
              </a:spcAft>
              <a:defRPr/>
            </a:pPr>
            <a:r>
              <a:rPr lang="lt-LT" sz="2400" kern="100" dirty="0">
                <a:solidFill>
                  <a:srgbClr val="47558C"/>
                </a:solidFill>
                <a:effectLst/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Kiekvienas pedagogas gali pasitikrinti savo etato užimtumą prisijungęs prie Pedagogų registro </a:t>
            </a:r>
            <a:r>
              <a:rPr lang="lt-LT" sz="2400" i="1" kern="100" dirty="0" err="1">
                <a:solidFill>
                  <a:srgbClr val="4D7F6B"/>
                </a:solidFill>
                <a:effectLst/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pedagogai.emokykla.lt</a:t>
            </a:r>
            <a:endParaRPr kumimoji="0" lang="lt-LT" altLang="lt-LT" sz="2400" i="1" u="none" strike="noStrike" cap="none" normalizeH="0" baseline="0" dirty="0">
              <a:ln>
                <a:noFill/>
              </a:ln>
              <a:solidFill>
                <a:srgbClr val="4D7F6B"/>
              </a:solidFill>
              <a:effectLst/>
              <a:latin typeface="Beausite Fit Medium" panose="020B0603050502060203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lt-LT" kern="1200" spc="0" noProof="0" dirty="0">
              <a:solidFill>
                <a:srgbClr val="050505"/>
              </a:solidFill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1E6CB6-1FCA-35FB-7965-0537641202E8}"/>
              </a:ext>
            </a:extLst>
          </p:cNvPr>
          <p:cNvGrpSpPr/>
          <p:nvPr/>
        </p:nvGrpSpPr>
        <p:grpSpPr>
          <a:xfrm>
            <a:off x="1601338" y="2011688"/>
            <a:ext cx="7688843" cy="4297080"/>
            <a:chOff x="1616084" y="1838376"/>
            <a:chExt cx="7688843" cy="4297080"/>
          </a:xfrm>
        </p:grpSpPr>
        <p:pic>
          <p:nvPicPr>
            <p:cNvPr id="3" name="Paveikslėlis 2">
              <a:extLst>
                <a:ext uri="{FF2B5EF4-FFF2-40B4-BE49-F238E27FC236}">
                  <a16:creationId xmlns:a16="http://schemas.microsoft.com/office/drawing/2014/main" id="{25C065C8-8EB0-2314-6E2E-58BA5B38D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6084" y="1838376"/>
              <a:ext cx="6877025" cy="2105733"/>
            </a:xfrm>
            <a:prstGeom prst="rect">
              <a:avLst/>
            </a:prstGeom>
          </p:spPr>
        </p:pic>
        <p:pic>
          <p:nvPicPr>
            <p:cNvPr id="4" name="Paveikslėlis 3">
              <a:extLst>
                <a:ext uri="{FF2B5EF4-FFF2-40B4-BE49-F238E27FC236}">
                  <a16:creationId xmlns:a16="http://schemas.microsoft.com/office/drawing/2014/main" id="{8B9A780D-9B38-ED3F-974E-9F289CC5B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8870" y="3944109"/>
              <a:ext cx="6873370" cy="637998"/>
            </a:xfrm>
            <a:prstGeom prst="rect">
              <a:avLst/>
            </a:prstGeom>
          </p:spPr>
        </p:pic>
        <p:pic>
          <p:nvPicPr>
            <p:cNvPr id="6" name="Paveikslėlis 5">
              <a:extLst>
                <a:ext uri="{FF2B5EF4-FFF2-40B4-BE49-F238E27FC236}">
                  <a16:creationId xmlns:a16="http://schemas.microsoft.com/office/drawing/2014/main" id="{7EB5997C-96FA-D620-AF22-0765860A9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7316" y="4312191"/>
              <a:ext cx="6872139" cy="529448"/>
            </a:xfrm>
            <a:prstGeom prst="rect">
              <a:avLst/>
            </a:prstGeom>
          </p:spPr>
        </p:pic>
        <p:pic>
          <p:nvPicPr>
            <p:cNvPr id="7" name="Paveikslėlis 6">
              <a:extLst>
                <a:ext uri="{FF2B5EF4-FFF2-40B4-BE49-F238E27FC236}">
                  <a16:creationId xmlns:a16="http://schemas.microsoft.com/office/drawing/2014/main" id="{49C9D80C-95B2-0F1C-D208-AFB8B9C9C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63208" y="4952128"/>
              <a:ext cx="6873370" cy="320696"/>
            </a:xfrm>
            <a:prstGeom prst="rect">
              <a:avLst/>
            </a:prstGeom>
          </p:spPr>
        </p:pic>
        <p:pic>
          <p:nvPicPr>
            <p:cNvPr id="8" name="Paveikslėlis 7">
              <a:extLst>
                <a:ext uri="{FF2B5EF4-FFF2-40B4-BE49-F238E27FC236}">
                  <a16:creationId xmlns:a16="http://schemas.microsoft.com/office/drawing/2014/main" id="{B22EB088-46A7-9111-D7D2-28625102C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6084" y="5434466"/>
              <a:ext cx="7688843" cy="70099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2D3D9C-DCED-826B-2CB0-D2EC7D8E5DDF}"/>
              </a:ext>
            </a:extLst>
          </p:cNvPr>
          <p:cNvGrpSpPr/>
          <p:nvPr/>
        </p:nvGrpSpPr>
        <p:grpSpPr>
          <a:xfrm>
            <a:off x="944879" y="1679021"/>
            <a:ext cx="9001760" cy="4876800"/>
            <a:chOff x="944880" y="1605280"/>
            <a:chExt cx="9001760" cy="4876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D4F07B-FCB7-A3B7-FD3B-3049A3F7A2C2}"/>
                </a:ext>
              </a:extLst>
            </p:cNvPr>
            <p:cNvSpPr/>
            <p:nvPr/>
          </p:nvSpPr>
          <p:spPr>
            <a:xfrm>
              <a:off x="944880" y="1605280"/>
              <a:ext cx="9001760" cy="4876800"/>
            </a:xfrm>
            <a:prstGeom prst="rect">
              <a:avLst/>
            </a:prstGeom>
            <a:noFill/>
            <a:ln>
              <a:solidFill>
                <a:srgbClr val="47558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DD12C2D-61EB-7802-0D69-6A7253568E0F}"/>
                </a:ext>
              </a:extLst>
            </p:cNvPr>
            <p:cNvCxnSpPr/>
            <p:nvPr/>
          </p:nvCxnSpPr>
          <p:spPr>
            <a:xfrm>
              <a:off x="944880" y="1838376"/>
              <a:ext cx="9001760" cy="0"/>
            </a:xfrm>
            <a:prstGeom prst="line">
              <a:avLst/>
            </a:prstGeom>
            <a:ln w="9525">
              <a:solidFill>
                <a:srgbClr val="4755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F2882A-EE81-10DC-CCB7-DF9403C3F3E3}"/>
                </a:ext>
              </a:extLst>
            </p:cNvPr>
            <p:cNvSpPr/>
            <p:nvPr/>
          </p:nvSpPr>
          <p:spPr>
            <a:xfrm>
              <a:off x="9733280" y="1666240"/>
              <a:ext cx="121920" cy="121920"/>
            </a:xfrm>
            <a:prstGeom prst="rect">
              <a:avLst/>
            </a:prstGeom>
            <a:noFill/>
            <a:ln w="12700">
              <a:solidFill>
                <a:srgbClr val="47558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7200B6-01C0-06DD-2355-3FECD5BC5DA8}"/>
                </a:ext>
              </a:extLst>
            </p:cNvPr>
            <p:cNvSpPr/>
            <p:nvPr/>
          </p:nvSpPr>
          <p:spPr>
            <a:xfrm>
              <a:off x="9494520" y="1666240"/>
              <a:ext cx="121920" cy="121920"/>
            </a:xfrm>
            <a:prstGeom prst="rect">
              <a:avLst/>
            </a:prstGeom>
            <a:noFill/>
            <a:ln w="12700">
              <a:solidFill>
                <a:srgbClr val="47558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613EC9-94D2-C7C0-2ACA-B7FE0281F76C}"/>
                </a:ext>
              </a:extLst>
            </p:cNvPr>
            <p:cNvSpPr/>
            <p:nvPr/>
          </p:nvSpPr>
          <p:spPr>
            <a:xfrm>
              <a:off x="9255760" y="1666240"/>
              <a:ext cx="121920" cy="121920"/>
            </a:xfrm>
            <a:prstGeom prst="rect">
              <a:avLst/>
            </a:prstGeom>
            <a:noFill/>
            <a:ln w="12700">
              <a:solidFill>
                <a:srgbClr val="47558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98586F4C-FAA1-B140-F7C0-43CE876B3D14}"/>
              </a:ext>
            </a:extLst>
          </p:cNvPr>
          <p:cNvSpPr/>
          <p:nvPr/>
        </p:nvSpPr>
        <p:spPr>
          <a:xfrm>
            <a:off x="10603098" y="5575504"/>
            <a:ext cx="808991" cy="808991"/>
          </a:xfrm>
          <a:prstGeom prst="ellipse">
            <a:avLst/>
          </a:prstGeom>
          <a:solidFill>
            <a:srgbClr val="A2B3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90B919-CDDD-C51E-9F89-35A9914E46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5645" y="5787983"/>
            <a:ext cx="671817" cy="67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CC1C-7E74-3F41-B5B1-BC24253A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15" y="423821"/>
            <a:ext cx="8436429" cy="644423"/>
          </a:xfrm>
        </p:spPr>
        <p:txBody>
          <a:bodyPr>
            <a:normAutofit/>
          </a:bodyPr>
          <a:lstStyle/>
          <a:p>
            <a:r>
              <a:rPr lang="lt-LT" sz="2800" dirty="0">
                <a:solidFill>
                  <a:srgbClr val="47558C"/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3. Mažiname mokinių skaičių klasėse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8BDC44-7C27-F94B-A70D-96B88ADEBFCC}"/>
              </a:ext>
            </a:extLst>
          </p:cNvPr>
          <p:cNvSpPr txBox="1"/>
          <p:nvPr/>
        </p:nvSpPr>
        <p:spPr>
          <a:xfrm>
            <a:off x="289559" y="1250730"/>
            <a:ext cx="4324481" cy="51552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300" dirty="0">
                <a:solidFill>
                  <a:srgbClr val="000000"/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Parengtas Mokyklų, vykdančių formaliojo švietimo programas, tinklo kūrimo taisyklių pakeitimo projektas, pagal kurį nuo 2024 m. rugsėjo 1 d. mokyklos savininkas galės mažinti nustatytą didžiausią leistiną mokinių skaičių klasėse, reguliuodamas mokinių srautus tarp mokyklų: </a:t>
            </a:r>
          </a:p>
          <a:p>
            <a:pPr marL="742950" lvl="1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3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1–4 klasėse: 1–2 mokiniais (nuo 24 iki 22); </a:t>
            </a:r>
          </a:p>
          <a:p>
            <a:pPr marL="742950" lvl="1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3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5–10 ir I–IV gimnazijos klasėse: 1–4 mokiniais (nuo 30 iki 26).</a:t>
            </a:r>
          </a:p>
          <a:p>
            <a:pPr marL="285750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300" dirty="0">
                <a:solidFill>
                  <a:srgbClr val="000000"/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Rengiamas Mokymo lėšų apskaičiavimo, paskirstymo ir panaudojimo tvarkos aprašo pakeitimo projektas, pagal kurį</a:t>
            </a:r>
            <a:r>
              <a:rPr lang="en-US" sz="1300" dirty="0">
                <a:solidFill>
                  <a:srgbClr val="000000"/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742950" lvl="1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3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nuo 2024 m. rugsėjo 1 d. suformavus klases, kuriose mokinių skaičius viršija nustatytą didžiausią leistiną mokinių skaičių klasėje, savivaldybei skirtos mokymo lėšos būtų mažinamos;</a:t>
            </a:r>
            <a:endParaRPr lang="en-US" sz="1300" dirty="0">
              <a:solidFill>
                <a:srgbClr val="000000"/>
              </a:solidFill>
              <a:latin typeface="Beausite Fit Light" panose="020B0403050502060203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300" dirty="0">
                <a:solidFill>
                  <a:srgbClr val="000000"/>
                </a:solidFill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nuo 2024 m. rugsėjo 1 d. vienas mokinys, turintis didelių arba labai didelių specialiųjų ugdymosi poreikių, besimokantis bendrojo ugdymo klasėje, būtų prilyginamas dviem mokiniams: atitinkamai būtų mažinamas didžiausias nustatytas mokinių skaičius klasėje, bet finansavimas nemažėtų.</a:t>
            </a:r>
          </a:p>
          <a:p>
            <a:pPr marL="285750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lt-LT" sz="1300" dirty="0">
              <a:solidFill>
                <a:srgbClr val="000000"/>
              </a:solidFill>
              <a:latin typeface="Beausite Fit Light" panose="020B0403050502060203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13036-E04D-45E9-839D-5D01804821DA}"/>
              </a:ext>
            </a:extLst>
          </p:cNvPr>
          <p:cNvSpPr txBox="1"/>
          <p:nvPr/>
        </p:nvSpPr>
        <p:spPr>
          <a:xfrm>
            <a:off x="4798230" y="12507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lt-LT" sz="1800" dirty="0">
                <a:solidFill>
                  <a:srgbClr val="000000"/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Lietuvos vidutinis pradinio ugdymo klasės dydis pagal įstaigos tipą yra artimas EU27 vidurkiui.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064665"/>
              </p:ext>
            </p:extLst>
          </p:nvPr>
        </p:nvGraphicFramePr>
        <p:xfrm>
          <a:off x="4798230" y="2466767"/>
          <a:ext cx="6966519" cy="396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022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CC1C-7E74-3F41-B5B1-BC24253A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545"/>
            <a:ext cx="9570286" cy="1325563"/>
          </a:xfrm>
        </p:spPr>
        <p:txBody>
          <a:bodyPr>
            <a:normAutofit/>
          </a:bodyPr>
          <a:lstStyle/>
          <a:p>
            <a:r>
              <a:rPr lang="lt-LT" sz="2800" dirty="0">
                <a:solidFill>
                  <a:srgbClr val="47558C"/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4. Padedame sklandžiai prisitaikyti prie atnaujinto ugdymo turinio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DF55E-D863-3F91-87BC-4BFFE8A9C048}"/>
              </a:ext>
            </a:extLst>
          </p:cNvPr>
          <p:cNvSpPr txBox="1"/>
          <p:nvPr/>
        </p:nvSpPr>
        <p:spPr>
          <a:xfrm>
            <a:off x="9012237" y="5221364"/>
            <a:ext cx="2655043" cy="1435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400" kern="100" dirty="0">
                <a:effectLst/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Egzaminams organizuoti ir vertinti taip pat didinamos lėšos – 2024 m. biudžete skirta 1,6 mln. Eur.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t-LT" sz="1400" kern="100" dirty="0">
              <a:effectLst/>
              <a:latin typeface="Beausite Fit Light" panose="020B0403050502060203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lt-LT" sz="1400" dirty="0">
              <a:effectLst/>
              <a:latin typeface="Beausite Fit Light" panose="020B0403050502060203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3E58DD-C3F7-7BC5-1AB1-863BAECBF935}"/>
              </a:ext>
            </a:extLst>
          </p:cNvPr>
          <p:cNvSpPr txBox="1"/>
          <p:nvPr/>
        </p:nvSpPr>
        <p:spPr>
          <a:xfrm>
            <a:off x="898383" y="1507642"/>
            <a:ext cx="312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KAS PADARYTA: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74916-F1D1-567B-F9BA-E8A486C9524C}"/>
              </a:ext>
            </a:extLst>
          </p:cNvPr>
          <p:cNvSpPr txBox="1"/>
          <p:nvPr/>
        </p:nvSpPr>
        <p:spPr>
          <a:xfrm>
            <a:off x="838200" y="2858956"/>
            <a:ext cx="3761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Švietimo portalas, metodinė medžiaga, rekomendacijos mokytojams, planų pavyzdžiai.</a:t>
            </a:r>
          </a:p>
          <a:p>
            <a:endParaRPr lang="en-LT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11D21C-CA95-97F6-B765-686D422139C7}"/>
              </a:ext>
            </a:extLst>
          </p:cNvPr>
          <p:cNvSpPr txBox="1"/>
          <p:nvPr/>
        </p:nvSpPr>
        <p:spPr>
          <a:xfrm>
            <a:off x="4953924" y="2855946"/>
            <a:ext cx="40150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Skirtos papildomos lėšos vadovėliams. </a:t>
            </a:r>
            <a:r>
              <a:rPr lang="lt-LT" sz="1400" dirty="0">
                <a:effectLst/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2023 m. vadovėliams ir skaitmeninėms ugdymo priemonėms </a:t>
            </a:r>
            <a:r>
              <a:rPr lang="lt-LT" sz="1400" dirty="0"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skirta </a:t>
            </a:r>
            <a:r>
              <a:rPr lang="lt-LT" sz="1400" dirty="0">
                <a:effectLst/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iš viso 27,3 mln. Eur. Tai dvigubai daugiau  negu ankstesniais metais, kai mokyklos dirbo pagal senas ugdymo programas. </a:t>
            </a:r>
          </a:p>
          <a:p>
            <a:endParaRPr lang="en-LT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89FD2-2705-1DB0-2516-39CC042CBBCB}"/>
              </a:ext>
            </a:extLst>
          </p:cNvPr>
          <p:cNvSpPr txBox="1"/>
          <p:nvPr/>
        </p:nvSpPr>
        <p:spPr>
          <a:xfrm>
            <a:off x="9012238" y="2855946"/>
            <a:ext cx="27924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effectLst/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2024 m. vadovėliams ir mokymo priemonėms, įskaitant ir skaitmenines, iš viso bus skiriama beveik 29 mln. Eur. </a:t>
            </a:r>
          </a:p>
          <a:p>
            <a:endParaRPr lang="en-LT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B7913B-7006-4BB9-4C61-72CA85A815AD}"/>
              </a:ext>
            </a:extLst>
          </p:cNvPr>
          <p:cNvSpPr txBox="1"/>
          <p:nvPr/>
        </p:nvSpPr>
        <p:spPr>
          <a:xfrm>
            <a:off x="838200" y="5221364"/>
            <a:ext cx="3374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effectLst/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Mokytojų, dirbančių pagal atnaujintas programas, darbo užmokesčiui ir toliau bus skiriama iki 6 proc. (priklausomai nuo to, kokia dalis pamokų yra su atnaujintu turiniu) ugdymo lėšų</a:t>
            </a:r>
            <a:r>
              <a:rPr lang="lt-LT" sz="1400" dirty="0"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lt-LT" sz="1400" dirty="0">
              <a:effectLst/>
              <a:latin typeface="Beausite Fit Light" panose="020B0403050502060203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LT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AC5F-8DD7-6C37-81FC-5F7C0D7DD62F}"/>
              </a:ext>
            </a:extLst>
          </p:cNvPr>
          <p:cNvSpPr txBox="1"/>
          <p:nvPr/>
        </p:nvSpPr>
        <p:spPr>
          <a:xfrm>
            <a:off x="4992214" y="5221364"/>
            <a:ext cx="35763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kern="100" dirty="0">
                <a:effectLst/>
                <a:latin typeface="Beausite Fit Light" panose="020B04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Tarpinių patikrinimų vertinti nereikės, procesas bus automatizuotas, išskyrus lietuvių kalbos ir literatūros kalbėjimo dalį ir antrojo tarpinio patikrinimo vieną atvirą klausimą. Kalbėjimo dalies vertinimui numatytos papildomos lėšos.</a:t>
            </a:r>
          </a:p>
          <a:p>
            <a:endParaRPr lang="en-LT" sz="1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2F31FA-F0D7-65CD-4A3C-A617B472623C}"/>
              </a:ext>
            </a:extLst>
          </p:cNvPr>
          <p:cNvCxnSpPr>
            <a:cxnSpLocks/>
          </p:cNvCxnSpPr>
          <p:nvPr/>
        </p:nvCxnSpPr>
        <p:spPr>
          <a:xfrm>
            <a:off x="924523" y="2790457"/>
            <a:ext cx="3149766" cy="0"/>
          </a:xfrm>
          <a:prstGeom prst="line">
            <a:avLst/>
          </a:prstGeom>
          <a:ln w="15875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9B4A43-6B5B-A116-439F-A467373935EA}"/>
              </a:ext>
            </a:extLst>
          </p:cNvPr>
          <p:cNvCxnSpPr>
            <a:cxnSpLocks/>
          </p:cNvCxnSpPr>
          <p:nvPr/>
        </p:nvCxnSpPr>
        <p:spPr>
          <a:xfrm>
            <a:off x="924523" y="5092423"/>
            <a:ext cx="3149766" cy="0"/>
          </a:xfrm>
          <a:prstGeom prst="line">
            <a:avLst/>
          </a:prstGeom>
          <a:ln w="15875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C355AD-0A91-D136-5F42-671B2BA00AA1}"/>
              </a:ext>
            </a:extLst>
          </p:cNvPr>
          <p:cNvCxnSpPr>
            <a:cxnSpLocks/>
          </p:cNvCxnSpPr>
          <p:nvPr/>
        </p:nvCxnSpPr>
        <p:spPr>
          <a:xfrm>
            <a:off x="5056685" y="2782955"/>
            <a:ext cx="3149766" cy="0"/>
          </a:xfrm>
          <a:prstGeom prst="line">
            <a:avLst/>
          </a:prstGeom>
          <a:ln w="15875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123CBE-D564-DC1D-FCF7-CE1F963CA164}"/>
              </a:ext>
            </a:extLst>
          </p:cNvPr>
          <p:cNvCxnSpPr>
            <a:cxnSpLocks/>
          </p:cNvCxnSpPr>
          <p:nvPr/>
        </p:nvCxnSpPr>
        <p:spPr>
          <a:xfrm>
            <a:off x="5056685" y="5092423"/>
            <a:ext cx="3149766" cy="0"/>
          </a:xfrm>
          <a:prstGeom prst="line">
            <a:avLst/>
          </a:prstGeom>
          <a:ln w="15875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FE671-AFF2-D753-2E73-E64AD3AA0AF1}"/>
              </a:ext>
            </a:extLst>
          </p:cNvPr>
          <p:cNvCxnSpPr>
            <a:cxnSpLocks/>
          </p:cNvCxnSpPr>
          <p:nvPr/>
        </p:nvCxnSpPr>
        <p:spPr>
          <a:xfrm>
            <a:off x="9061525" y="2782955"/>
            <a:ext cx="2462421" cy="15659"/>
          </a:xfrm>
          <a:prstGeom prst="line">
            <a:avLst/>
          </a:prstGeom>
          <a:ln w="15875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132C90-E91D-2AF9-D422-5336DAAECDA3}"/>
              </a:ext>
            </a:extLst>
          </p:cNvPr>
          <p:cNvCxnSpPr>
            <a:cxnSpLocks/>
          </p:cNvCxnSpPr>
          <p:nvPr/>
        </p:nvCxnSpPr>
        <p:spPr>
          <a:xfrm>
            <a:off x="9061525" y="5092423"/>
            <a:ext cx="2605756" cy="0"/>
          </a:xfrm>
          <a:prstGeom prst="line">
            <a:avLst/>
          </a:prstGeom>
          <a:ln w="15875">
            <a:solidFill>
              <a:srgbClr val="4D7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68A648B4-04B3-9801-581B-7FDB7A5B1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685" y="2010570"/>
            <a:ext cx="649342" cy="66377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6B3D872-5F09-9F88-991A-6936AF266F33}"/>
              </a:ext>
            </a:extLst>
          </p:cNvPr>
          <p:cNvSpPr txBox="1"/>
          <p:nvPr/>
        </p:nvSpPr>
        <p:spPr>
          <a:xfrm>
            <a:off x="9012237" y="2084584"/>
            <a:ext cx="2154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500" dirty="0">
                <a:solidFill>
                  <a:srgbClr val="4D7F6B"/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29 mln. €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3083E9B-3723-DDEA-253F-5F53F4DA5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24" y="2048227"/>
            <a:ext cx="649342" cy="6132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FE9BAB8-AAC2-4D90-B54E-44E79427B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416" y="4416168"/>
            <a:ext cx="617879" cy="59248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BCC923E-9F9D-D9A5-AD74-3290396DD0E2}"/>
              </a:ext>
            </a:extLst>
          </p:cNvPr>
          <p:cNvSpPr txBox="1"/>
          <p:nvPr/>
        </p:nvSpPr>
        <p:spPr>
          <a:xfrm>
            <a:off x="9012237" y="4456384"/>
            <a:ext cx="2154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500" dirty="0">
                <a:solidFill>
                  <a:srgbClr val="4D7F6B"/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1,6 mln. €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FCD7353-A1BA-8917-2FDD-89740F59C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279" y="4353883"/>
            <a:ext cx="609600" cy="6096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F3C5236-9585-BEC8-89A9-C17C750DF1AF}"/>
              </a:ext>
            </a:extLst>
          </p:cNvPr>
          <p:cNvSpPr txBox="1"/>
          <p:nvPr/>
        </p:nvSpPr>
        <p:spPr>
          <a:xfrm>
            <a:off x="1870658" y="4411095"/>
            <a:ext cx="2154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500" dirty="0">
                <a:solidFill>
                  <a:srgbClr val="4D7F6B"/>
                </a:solidFill>
                <a:latin typeface="Beausite Fit Medium" panose="020B0603050502060203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6 %</a:t>
            </a:r>
          </a:p>
        </p:txBody>
      </p:sp>
    </p:spTree>
    <p:extLst>
      <p:ext uri="{BB962C8B-B14F-4D97-AF65-F5344CB8AC3E}">
        <p14:creationId xmlns:p14="http://schemas.microsoft.com/office/powerpoint/2010/main" val="20207710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MSM Spalvos">
      <a:dk1>
        <a:srgbClr val="000000"/>
      </a:dk1>
      <a:lt1>
        <a:srgbClr val="DDDEEB"/>
      </a:lt1>
      <a:dk2>
        <a:srgbClr val="4E806B"/>
      </a:dk2>
      <a:lt2>
        <a:srgbClr val="FFFFFF"/>
      </a:lt2>
      <a:accent1>
        <a:srgbClr val="FFD65C"/>
      </a:accent1>
      <a:accent2>
        <a:srgbClr val="7893C6"/>
      </a:accent2>
      <a:accent3>
        <a:srgbClr val="80A5A3"/>
      </a:accent3>
      <a:accent4>
        <a:srgbClr val="CC9900"/>
      </a:accent4>
      <a:accent5>
        <a:srgbClr val="6FCEE5"/>
      </a:accent5>
      <a:accent6>
        <a:srgbClr val="C7DDD6"/>
      </a:accent6>
      <a:hlink>
        <a:srgbClr val="3C5990"/>
      </a:hlink>
      <a:folHlink>
        <a:srgbClr val="DBD3E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hena_PPT" id="{8EAA1892-22C4-B948-B0E6-28A848B8EBE2}" vid="{91D9D92D-C902-6348-AF89-C960257B9DC9}"/>
    </a:ext>
  </a:extLst>
</a:theme>
</file>

<file path=ppt/theme/theme2.xml><?xml version="1.0" encoding="utf-8"?>
<a:theme xmlns:a="http://schemas.openxmlformats.org/drawingml/2006/main" name="3_Office Theme">
  <a:themeElements>
    <a:clrScheme name="SMSM Spalvos">
      <a:dk1>
        <a:srgbClr val="000000"/>
      </a:dk1>
      <a:lt1>
        <a:srgbClr val="DDDEEB"/>
      </a:lt1>
      <a:dk2>
        <a:srgbClr val="4E806B"/>
      </a:dk2>
      <a:lt2>
        <a:srgbClr val="FFFFFF"/>
      </a:lt2>
      <a:accent1>
        <a:srgbClr val="FFD65C"/>
      </a:accent1>
      <a:accent2>
        <a:srgbClr val="7893C6"/>
      </a:accent2>
      <a:accent3>
        <a:srgbClr val="80A5A3"/>
      </a:accent3>
      <a:accent4>
        <a:srgbClr val="CC9900"/>
      </a:accent4>
      <a:accent5>
        <a:srgbClr val="6FCEE5"/>
      </a:accent5>
      <a:accent6>
        <a:srgbClr val="C7DDD6"/>
      </a:accent6>
      <a:hlink>
        <a:srgbClr val="3C5990"/>
      </a:hlink>
      <a:folHlink>
        <a:srgbClr val="DBD3E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hena_PPT" id="{8EAA1892-22C4-B948-B0E6-28A848B8EBE2}" vid="{91D9D92D-C902-6348-AF89-C960257B9DC9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11811</TotalTime>
  <Words>2274</Words>
  <Application>Microsoft Office PowerPoint</Application>
  <PresentationFormat>Plačiaekranė</PresentationFormat>
  <Paragraphs>295</Paragraphs>
  <Slides>27</Slides>
  <Notes>15</Notes>
  <HiddenSlides>0</HiddenSlides>
  <MMClips>0</MMClips>
  <ScaleCrop>false</ScaleCrop>
  <HeadingPairs>
    <vt:vector size="6" baseType="variant">
      <vt:variant>
        <vt:lpstr>Naudojami šriftai</vt:lpstr>
      </vt:variant>
      <vt:variant>
        <vt:i4>9</vt:i4>
      </vt:variant>
      <vt:variant>
        <vt:lpstr>Tema</vt:lpstr>
      </vt:variant>
      <vt:variant>
        <vt:i4>3</vt:i4>
      </vt:variant>
      <vt:variant>
        <vt:lpstr>Skaidrių pavadinimai</vt:lpstr>
      </vt:variant>
      <vt:variant>
        <vt:i4>27</vt:i4>
      </vt:variant>
    </vt:vector>
  </HeadingPairs>
  <TitlesOfParts>
    <vt:vector size="39" baseType="lpstr">
      <vt:lpstr>Arial</vt:lpstr>
      <vt:lpstr>Beausite Fit</vt:lpstr>
      <vt:lpstr>Beausite Fit Light</vt:lpstr>
      <vt:lpstr>Beausite Fit Medium</vt:lpstr>
      <vt:lpstr>Calibri</vt:lpstr>
      <vt:lpstr>Calibri Light</vt:lpstr>
      <vt:lpstr>Helvetica Neue Medium</vt:lpstr>
      <vt:lpstr>Open Sans</vt:lpstr>
      <vt:lpstr>Segoe UI Historic</vt:lpstr>
      <vt:lpstr>1_Office Theme</vt:lpstr>
      <vt:lpstr>3_Office Theme</vt:lpstr>
      <vt:lpstr>4_Office Theme</vt:lpstr>
      <vt:lpstr>2024 M. ŠVIETIMO BIUDŽETAS: KAS DAROMA GERINANT PEDAGOGŲ DARBO SĄLYGAS</vt:lpstr>
      <vt:lpstr>„PowerPoint“ pateiktis</vt:lpstr>
      <vt:lpstr>„PowerPoint“ pateiktis</vt:lpstr>
      <vt:lpstr>1. Nuosekliai didiname pedagogų darbo užmokestį </vt:lpstr>
      <vt:lpstr> Kaip keisis mokytojų pareiginė alga darbo apmokėjimo įstatyme? (pareiginė alga = pareiginės algos koeficientas × bazinis dydis).  Papildomai gali būti mokama už veiklos sudėtingumą, papildomus darbus, padidėjusį krūvį, pasiektus rezultatus.  </vt:lpstr>
      <vt:lpstr>2. Siekiame daugiau aiškumo ir skaidrumo sudarant      mokytojų etatus</vt:lpstr>
      <vt:lpstr>„PowerPoint“ pateiktis</vt:lpstr>
      <vt:lpstr>3. Mažiname mokinių skaičių klasėse</vt:lpstr>
      <vt:lpstr>4. Padedame sklandžiai prisitaikyti prie atnaujinto ugdymo turinio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6. Atsižvelgdami į mokyklų vadovų keliamą problemą, parengėme bendrą visoms mokykloms lankomumo tvarką</vt:lpstr>
      <vt:lpstr>7. Stipriname mokytojų ir mokyklų vadovų kvalifikacijos sistemą </vt:lpstr>
      <vt:lpstr>„PowerPoint“ pateiktis</vt:lpstr>
      <vt:lpstr>2024 METŲ VALSTYBĖS BIUDŽETO ŠVIETIMUI, MOKSLUI IR SPORTUI PROJEKTAS</vt:lpstr>
      <vt:lpstr>Valstybės ir savivaldybių asignavimai švietimui 2024 m.</vt:lpstr>
      <vt:lpstr>„PowerPoint“ pateiktis</vt:lpstr>
      <vt:lpstr>„PowerPoint“ pateiktis</vt:lpstr>
      <vt:lpstr>Dėkojame</vt:lpstr>
      <vt:lpstr>Duomenų šaltiniai</vt:lpstr>
      <vt:lpstr>Kaip skaičiuojamas mokytojų ir šalies VDU santykis?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Pilnas prezentacijos pavadinimas</dc:title>
  <dc:creator>Radėnienė Eglė | ŠMSM</dc:creator>
  <cp:lastModifiedBy>Komunikacija</cp:lastModifiedBy>
  <cp:revision>105</cp:revision>
  <dcterms:created xsi:type="dcterms:W3CDTF">2022-10-07T13:17:19Z</dcterms:created>
  <dcterms:modified xsi:type="dcterms:W3CDTF">2023-11-20T14:26:24Z</dcterms:modified>
</cp:coreProperties>
</file>