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43" r:id="rId2"/>
    <p:sldId id="478" r:id="rId3"/>
    <p:sldId id="472" r:id="rId4"/>
    <p:sldId id="481" r:id="rId5"/>
    <p:sldId id="482" r:id="rId6"/>
    <p:sldId id="463" r:id="rId7"/>
    <p:sldId id="462" r:id="rId8"/>
    <p:sldId id="464" r:id="rId9"/>
    <p:sldId id="477" r:id="rId10"/>
    <p:sldId id="479" r:id="rId11"/>
    <p:sldId id="484" r:id="rId12"/>
    <p:sldId id="483" r:id="rId13"/>
    <p:sldId id="474" r:id="rId14"/>
    <p:sldId id="447" r:id="rId15"/>
    <p:sldId id="476" r:id="rId16"/>
    <p:sldId id="469" r:id="rId17"/>
    <p:sldId id="455" r:id="rId18"/>
    <p:sldId id="405" r:id="rId19"/>
    <p:sldId id="458" r:id="rId20"/>
    <p:sldId id="452" r:id="rId21"/>
    <p:sldId id="453" r:id="rId22"/>
    <p:sldId id="475" r:id="rId23"/>
    <p:sldId id="454" r:id="rId24"/>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FE536"/>
    <a:srgbClr val="7DB933"/>
    <a:srgbClr val="CC9900"/>
    <a:srgbClr val="666633"/>
    <a:srgbClr val="99CC00"/>
    <a:srgbClr val="009900"/>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77266" autoAdjust="0"/>
  </p:normalViewPr>
  <p:slideViewPr>
    <p:cSldViewPr>
      <p:cViewPr>
        <p:scale>
          <a:sx n="66" d="100"/>
          <a:sy n="66" d="100"/>
        </p:scale>
        <p:origin x="-2268" y="-6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75CC5-6347-4107-AD99-6334F926CFD5}" type="doc">
      <dgm:prSet loTypeId="urn:microsoft.com/office/officeart/2005/8/layout/pyramid2" loCatId="pyramid" qsTypeId="urn:microsoft.com/office/officeart/2005/8/quickstyle/simple1#1" qsCatId="simple" csTypeId="urn:microsoft.com/office/officeart/2005/8/colors/accent2_5" csCatId="accent2" phldr="1"/>
      <dgm:spPr/>
    </dgm:pt>
    <dgm:pt modelId="{BA73379D-64E8-401C-9E02-B9FE280F6F04}" type="pres">
      <dgm:prSet presAssocID="{2E975CC5-6347-4107-AD99-6334F926CFD5}" presName="compositeShape" presStyleCnt="0">
        <dgm:presLayoutVars>
          <dgm:dir/>
          <dgm:resizeHandles/>
        </dgm:presLayoutVars>
      </dgm:prSet>
      <dgm:spPr/>
    </dgm:pt>
  </dgm:ptLst>
  <dgm:cxnLst>
    <dgm:cxn modelId="{E064D8B3-61E4-4FDF-944D-237886453AF0}" type="presOf" srcId="{2E975CC5-6347-4107-AD99-6334F926CFD5}" destId="{BA73379D-64E8-401C-9E02-B9FE280F6F04}" srcOrd="0"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8E0EF49-E9D8-4290-B470-4EAA3A4FF596}" type="datetimeFigureOut">
              <a:rPr lang="lt-LT"/>
              <a:pPr>
                <a:defRPr/>
              </a:pPr>
              <a:t>2013.10.14</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noProof="0" smtClean="0"/>
              <a:t>Spustelėję redag. ruoš. teksto stilių</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4D59C94-1C50-4ECD-B04E-9428B79BCDA8}" type="slidenum">
              <a:rPr lang="lt-LT"/>
              <a:pPr>
                <a:defRPr/>
              </a:pPr>
              <a:t>‹#›</a:t>
            </a:fld>
            <a:endParaRPr 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25602"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altLang="lt-LT" b="1" smtClean="0"/>
              <a:t>SVARBU - Samprata ir rekomendacinės programos buvo rengtos bendradarbiaujant su asociacijomis, įtraukiant į rengimą specialistus praktikus. </a:t>
            </a:r>
          </a:p>
          <a:p>
            <a:endParaRPr lang="lt-LT" b="1" smtClean="0"/>
          </a:p>
          <a:p>
            <a:r>
              <a:rPr lang="lt-LT" b="1" smtClean="0"/>
              <a:t>Formalųjį švietimą papildančio ugdymo sąvoka </a:t>
            </a:r>
            <a:r>
              <a:rPr lang="lt-LT" smtClean="0"/>
              <a:t>yra apibrėžta Švietimo įstatyme, bet visiškai niekur nėra reglamentuota ir susitarta dėl jos sampratos. </a:t>
            </a:r>
          </a:p>
          <a:p>
            <a:r>
              <a:rPr lang="lt-LT" b="1" smtClean="0"/>
              <a:t>Samprata ir rekomendacinės FŠPU programos ketinamos tvirtinti nacionaliniu lygiu ŠMM įsakymu, atsižvelgiant į FŠPU mokyklų ir asociacijų prašymus.</a:t>
            </a:r>
          </a:p>
        </p:txBody>
      </p:sp>
      <p:sp>
        <p:nvSpPr>
          <p:cNvPr id="25603"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3D7ECC-91A0-426D-9ADA-CF57491D13F1}" type="slidenum">
              <a:rPr lang="lt-LT" smtClean="0"/>
              <a:pPr/>
              <a:t>3</a:t>
            </a:fld>
            <a:endParaRPr lang="lt-L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48130"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b="1" smtClean="0"/>
              <a:t>Svarbu. Įžvalgos padarytos iš bendradarbiavimo su:</a:t>
            </a:r>
          </a:p>
          <a:p>
            <a:r>
              <a:rPr lang="lt-LT" smtClean="0"/>
              <a:t>Kūno kultūros ir sporto departamentu; </a:t>
            </a:r>
          </a:p>
          <a:p>
            <a:r>
              <a:rPr lang="lt-LT" smtClean="0"/>
              <a:t>Lietuvos sporto mokymo įstaigų vadovų asociacija; </a:t>
            </a:r>
          </a:p>
          <a:p>
            <a:r>
              <a:rPr lang="lt-LT" smtClean="0"/>
              <a:t>Lietuvos savivaldybių sporto padalinių vadovų asociacija;</a:t>
            </a:r>
          </a:p>
          <a:p>
            <a:r>
              <a:rPr lang="lt-LT" smtClean="0"/>
              <a:t>Sporto srityje veikiančiais praktikais.</a:t>
            </a:r>
          </a:p>
          <a:p>
            <a:r>
              <a:rPr lang="lt-LT" b="1" smtClean="0"/>
              <a:t>Vyko dokumentų projektų derinimas, informavimas, konsultavimas, ugdymo turinio ir administravimo reikalų aptarimai. </a:t>
            </a:r>
          </a:p>
        </p:txBody>
      </p:sp>
      <p:sp>
        <p:nvSpPr>
          <p:cNvPr id="48131"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01F997-CE32-4314-AC34-CA2E758C390A}" type="slidenum">
              <a:rPr lang="lt-LT" smtClean="0"/>
              <a:pPr/>
              <a:t>16</a:t>
            </a:fld>
            <a:endParaRPr lang="lt-L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51202"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sz="2400" b="1" smtClean="0"/>
              <a:t>Ką gali pačios savivaldybės?????</a:t>
            </a:r>
          </a:p>
        </p:txBody>
      </p:sp>
      <p:sp>
        <p:nvSpPr>
          <p:cNvPr id="51203"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5FE27-FD36-49D3-926D-CD9FE62DA4F2}" type="slidenum">
              <a:rPr lang="lt-LT" smtClean="0"/>
              <a:pPr/>
              <a:t>18</a:t>
            </a:fld>
            <a:endParaRPr lang="lt-L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53250"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b="1" smtClean="0"/>
              <a:t>Ką gali pačios savivaldybės plėtojant teikėjų tinklą? </a:t>
            </a:r>
          </a:p>
          <a:p>
            <a:endParaRPr lang="lt-LT" b="1" smtClean="0"/>
          </a:p>
          <a:p>
            <a:r>
              <a:rPr lang="lt-LT" b="1" smtClean="0"/>
              <a:t>Įsivertinkit, kokį tinklą turit šiandien, kiek jis prieinamas vaikams. Keletas faktų mintims sužadinti:</a:t>
            </a:r>
          </a:p>
          <a:p>
            <a:r>
              <a:rPr lang="lt-LT" b="1" smtClean="0"/>
              <a:t>Lietuvoje:</a:t>
            </a:r>
          </a:p>
          <a:p>
            <a:r>
              <a:rPr lang="lt-LT" smtClean="0"/>
              <a:t>8 savivaldybės turi tik po 1 neformaliojo vaikų švietimo įstaigą (menų mokykla);</a:t>
            </a:r>
          </a:p>
          <a:p>
            <a:r>
              <a:rPr lang="lt-LT" smtClean="0"/>
              <a:t>21 savivaldybė turi tik 2 NVŠ įstaigas (menų ir sporto mokykla) </a:t>
            </a:r>
          </a:p>
          <a:p>
            <a:r>
              <a:rPr lang="lt-LT" smtClean="0"/>
              <a:t>Klausimas, kiek iš jų turi filialų?...</a:t>
            </a:r>
          </a:p>
          <a:p>
            <a:r>
              <a:rPr lang="lt-LT" smtClean="0"/>
              <a:t>1 savivaldybė neturi nė vienos tikslinės NVŠ mokyklos. </a:t>
            </a:r>
          </a:p>
        </p:txBody>
      </p:sp>
      <p:sp>
        <p:nvSpPr>
          <p:cNvPr id="53251"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4A0889-CE88-41EF-8FC3-577A043651FF}" type="slidenum">
              <a:rPr lang="lt-LT" smtClean="0"/>
              <a:pPr/>
              <a:t>19</a:t>
            </a:fld>
            <a:endParaRPr lang="lt-L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55298"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b="1" smtClean="0"/>
              <a:t>Klausimas mintims sužadinti. </a:t>
            </a:r>
          </a:p>
          <a:p>
            <a:r>
              <a:rPr lang="lt-LT" b="1" smtClean="0"/>
              <a:t>Įsigilinkime, kokie yra šiandieną 1 vaiko ugdymo kaštai savivaldybėse. Kiek kainuoja 1 vaiko ugdymas pirmaisiais ugdymo metais? </a:t>
            </a:r>
          </a:p>
          <a:p>
            <a:r>
              <a:rPr lang="lt-LT" b="1" smtClean="0"/>
              <a:t>Žirklės  </a:t>
            </a:r>
          </a:p>
          <a:p>
            <a:endParaRPr lang="lt-LT" b="1" smtClean="0"/>
          </a:p>
        </p:txBody>
      </p:sp>
      <p:sp>
        <p:nvSpPr>
          <p:cNvPr id="55299"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12586B-61FC-4B13-86AA-856403470261}" type="slidenum">
              <a:rPr lang="lt-LT" smtClean="0"/>
              <a:pPr/>
              <a:t>20</a:t>
            </a:fld>
            <a:endParaRPr lang="lt-L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b="1"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1AB34B-7EE3-4DD0-8339-4D56ECBDC903}" type="slidenum">
              <a:rPr lang="lt-LT" smtClean="0"/>
              <a:pPr/>
              <a:t>4</a:t>
            </a:fld>
            <a:endParaRPr lang="lt-L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t-LT" b="1" smtClean="0"/>
              <a:t>Nors Kūno kultūros ir sporto  įstatymo 30 str. teigiama, kad sportininkai rengiami pagal programas ir planus... Deja, praktikoje labai dažnu atveju ugdymo programų nėra, arba dirbama pagal visiškai skirtingas programas. Nėra vieningų sutarimų.</a:t>
            </a:r>
          </a:p>
          <a:p>
            <a:pPr eaLnBrk="1" hangingPunct="1">
              <a:spcBef>
                <a:spcPct val="0"/>
              </a:spcBef>
            </a:pPr>
            <a:endParaRPr lang="lt-LT" b="1" smtClean="0"/>
          </a:p>
          <a:p>
            <a:pPr eaLnBrk="1" hangingPunct="1">
              <a:spcBef>
                <a:spcPct val="0"/>
              </a:spcBef>
            </a:pPr>
            <a:r>
              <a:rPr lang="lt-LT" b="1" smtClean="0"/>
              <a:t>Pastaba. Programos nerengiamos didelio meistriškumo sportininkų rengimui. Vis daugiau savivaldybių atstovų kalba apie tai, kad labai svarbu būtų, jei šita dalis būtų finansuojama iš nacionalinio lygmens.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DD939-DE44-47A1-8742-6E94AED94C85}" type="slidenum">
              <a:rPr lang="lt-LT" smtClean="0"/>
              <a:pPr/>
              <a:t>5</a:t>
            </a:fld>
            <a:endParaRPr lang="lt-L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31746"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a:buFont typeface="Courier New" pitchFamily="49" charset="0"/>
              <a:buNone/>
            </a:pPr>
            <a:r>
              <a:rPr lang="lt-LT" b="1" smtClean="0"/>
              <a:t>Manom, kad labai svarbu ir rengiant programas buvo atsižvelgiamas į dermę. </a:t>
            </a:r>
          </a:p>
          <a:p>
            <a:pPr>
              <a:buFont typeface="Courier New" pitchFamily="49" charset="0"/>
              <a:buNone/>
            </a:pPr>
            <a:r>
              <a:rPr lang="lt-LT" smtClean="0"/>
              <a:t>Reikalinga užtikrinti </a:t>
            </a:r>
            <a:r>
              <a:rPr lang="lt-LT" b="1" smtClean="0"/>
              <a:t>specializuoto ugdymo</a:t>
            </a:r>
            <a:r>
              <a:rPr lang="lt-LT" smtClean="0"/>
              <a:t>, </a:t>
            </a:r>
            <a:r>
              <a:rPr lang="lt-LT" b="1" smtClean="0"/>
              <a:t>bendrojo ugdymo ir formalųjį švietimą papildančio ugdymo  programų dermę, nuoseklumą.</a:t>
            </a:r>
          </a:p>
          <a:p>
            <a:endParaRPr lang="lt-LT" b="1" smtClean="0"/>
          </a:p>
          <a:p>
            <a:r>
              <a:rPr lang="lt-LT" b="1" smtClean="0"/>
              <a:t>Reikia aiškiai žinoti –susitarti, koks kiekvienos „ugdymo pakopos“  vaidmuo ir paskirtis. </a:t>
            </a:r>
          </a:p>
          <a:p>
            <a:r>
              <a:rPr lang="lt-LT" smtClean="0"/>
              <a:t>Kitu atveju turėsim funkcijų dubliavimą ir nereikalingą konkurenciją. </a:t>
            </a:r>
          </a:p>
          <a:p>
            <a:endParaRPr lang="lt-LT" smtClean="0"/>
          </a:p>
        </p:txBody>
      </p:sp>
      <p:sp>
        <p:nvSpPr>
          <p:cNvPr id="31747"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815384-A90B-4886-AFCD-A9FD4FDB774F}" type="slidenum">
              <a:rPr lang="lt-LT" smtClean="0"/>
              <a:pPr/>
              <a:t>6</a:t>
            </a:fld>
            <a:endParaRPr lang="lt-L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33794"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b="1" smtClean="0"/>
              <a:t>Kad aiškiau būtų parodoma, kokie dokumentai yra dabar, ir kokie yra parengti nauji dokumentų projektai  Meno sritis.</a:t>
            </a:r>
          </a:p>
        </p:txBody>
      </p:sp>
      <p:sp>
        <p:nvSpPr>
          <p:cNvPr id="33795"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13F4F2-5CCB-4072-A428-2920DB9FE051}" type="slidenum">
              <a:rPr lang="lt-LT" smtClean="0"/>
              <a:pPr/>
              <a:t>7</a:t>
            </a:fld>
            <a:endParaRPr lang="lt-L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35842"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b="1" smtClean="0"/>
              <a:t>Kad aiškiau būtų parodoma, kokie dokumentai yra dabar, ir kokie yra parengti nauji projektai. Sporto  sritis.</a:t>
            </a:r>
          </a:p>
          <a:p>
            <a:endParaRPr lang="lt-LT" smtClean="0"/>
          </a:p>
        </p:txBody>
      </p:sp>
      <p:sp>
        <p:nvSpPr>
          <p:cNvPr id="35843"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9B30FE-AB1F-40AC-9AE1-8463B4DC0560}" type="slidenum">
              <a:rPr lang="lt-LT" smtClean="0"/>
              <a:pPr/>
              <a:t>8</a:t>
            </a:fld>
            <a:endParaRPr lang="lt-L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3" name="Pastabų vietos rezervavimo ženklas 2"/>
          <p:cNvSpPr>
            <a:spLocks noGrp="1"/>
          </p:cNvSpPr>
          <p:nvPr>
            <p:ph type="body" idx="1"/>
          </p:nvPr>
        </p:nvSpPr>
        <p:spPr/>
        <p:txBody>
          <a:bodyPr/>
          <a:lstStyle/>
          <a:p>
            <a:pPr>
              <a:defRPr/>
            </a:pPr>
            <a:r>
              <a:rPr lang="lt-LT" b="1" dirty="0" smtClean="0"/>
              <a:t>Bendras su programom susijusių dokumentų projektų sąvadas. </a:t>
            </a:r>
          </a:p>
          <a:p>
            <a:pPr>
              <a:defRPr/>
            </a:pPr>
            <a:r>
              <a:rPr lang="lt-LT" b="1" dirty="0" smtClean="0"/>
              <a:t>Paprastai tariant savivaldybė gali imti ir naudoti:</a:t>
            </a:r>
          </a:p>
          <a:p>
            <a:pPr marL="171450" indent="-171450">
              <a:buFont typeface="Arial" pitchFamily="34" charset="0"/>
              <a:buChar char="•"/>
              <a:defRPr/>
            </a:pPr>
            <a:r>
              <a:rPr lang="lt-LT" dirty="0" smtClean="0"/>
              <a:t>Programų rengimo formas-paraiškas tiek NU, tiek FŠPU;</a:t>
            </a:r>
          </a:p>
          <a:p>
            <a:pPr marL="171450" indent="-171450">
              <a:buFont typeface="Arial" pitchFamily="34" charset="0"/>
              <a:buChar char="•"/>
              <a:defRPr/>
            </a:pPr>
            <a:r>
              <a:rPr lang="lt-LT" dirty="0" smtClean="0"/>
              <a:t>Teikėjų atitikties reikalavimus ir paraiškos formas tiek NU, tiek FŠPU;</a:t>
            </a:r>
          </a:p>
          <a:p>
            <a:pPr marL="171450" indent="-171450">
              <a:buFont typeface="Arial" pitchFamily="34" charset="0"/>
              <a:buChar char="•"/>
              <a:defRPr/>
            </a:pPr>
            <a:r>
              <a:rPr lang="lt-LT" dirty="0" smtClean="0"/>
              <a:t>Programų įgyvendinimo stebėsenos tvarkas;</a:t>
            </a:r>
          </a:p>
          <a:p>
            <a:pPr marL="171450" indent="-171450">
              <a:buFont typeface="Arial" pitchFamily="34" charset="0"/>
              <a:buChar char="•"/>
              <a:defRPr/>
            </a:pPr>
            <a:r>
              <a:rPr lang="lt-LT" dirty="0" smtClean="0"/>
              <a:t>Rekomendacijas, kaip paruošti FŠPU programas. </a:t>
            </a:r>
          </a:p>
          <a:p>
            <a:pPr>
              <a:defRPr/>
            </a:pPr>
            <a:endParaRPr lang="lt-LT" b="1" dirty="0"/>
          </a:p>
        </p:txBody>
      </p:sp>
      <p:sp>
        <p:nvSpPr>
          <p:cNvPr id="37891"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12C055-99A6-47B8-BC69-4BCDB789B991}" type="slidenum">
              <a:rPr lang="lt-LT" smtClean="0"/>
              <a:pPr/>
              <a:t>9</a:t>
            </a:fld>
            <a:endParaRPr lang="lt-L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t-LT" smtClean="0"/>
              <a:t>Krepšelio apskaičiavimo metodiką galima rasti ir išsibandyti. Metodika ir kiti dokumentai </a:t>
            </a:r>
            <a:r>
              <a:rPr lang="lt-LT" b="1" smtClean="0"/>
              <a:t>yra www.pakis.lt</a:t>
            </a:r>
            <a:endParaRPr lang="en-US" b="1"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AA32BF-6666-4B11-AE5E-A7B06468F086}" type="slidenum">
              <a:rPr lang="lt-LT" smtClean="0"/>
              <a:pPr/>
              <a:t>10</a:t>
            </a:fld>
            <a:endParaRPr lang="lt-L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43010"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r>
              <a:rPr lang="lt-LT" b="1" smtClean="0"/>
              <a:t>Parengta atmintinė, kurioje yra viskas paaiškinta, sudėti pavyzdžiai.</a:t>
            </a:r>
          </a:p>
        </p:txBody>
      </p:sp>
      <p:sp>
        <p:nvSpPr>
          <p:cNvPr id="43011"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096EED-A3F7-4BD6-BC3A-E128261B2CDD}" type="slidenum">
              <a:rPr lang="lt-LT" smtClean="0"/>
              <a:pPr/>
              <a:t>12</a:t>
            </a:fld>
            <a:endParaRPr lang="lt-L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lvl1pPr>
              <a:defRPr/>
            </a:lvl1pPr>
          </a:lstStyle>
          <a:p>
            <a:pPr>
              <a:defRPr/>
            </a:pPr>
            <a:fld id="{7F40EC97-8CB8-43B6-BE46-B5667E0DEED0}" type="datetimeFigureOut">
              <a:rPr lang="lt-LT"/>
              <a:pPr>
                <a:defRPr/>
              </a:pPr>
              <a:t>2013.10.14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1BD602BF-6651-4A8A-BB18-9989B8D53AB7}" type="slidenum">
              <a:rPr lang="lt-LT"/>
              <a:pPr>
                <a:defRPr/>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7FC38E11-CDB5-42D1-B55F-1382DCECCD84}" type="datetimeFigureOut">
              <a:rPr lang="lt-LT"/>
              <a:pPr>
                <a:defRPr/>
              </a:pPr>
              <a:t>2013.10.14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40461702-8E9F-4EEA-8CCD-7F412E30DDDE}"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5B0153BA-5356-4B80-BCFE-FC8A3A3DE43A}" type="datetimeFigureOut">
              <a:rPr lang="lt-LT"/>
              <a:pPr>
                <a:defRPr/>
              </a:pPr>
              <a:t>2013.10.14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D4A2D115-70CA-4304-82B2-15676A0324CC}"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pPr>
              <a:defRPr/>
            </a:pPr>
            <a:fld id="{34257489-2E8D-430B-BD37-858EDADAAFD4}" type="datetimeFigureOut">
              <a:rPr lang="lt-LT"/>
              <a:pPr>
                <a:defRPr/>
              </a:pPr>
              <a:t>2013.10.14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594904D1-9425-41B2-B781-4C981F24E384}"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pPr>
              <a:defRPr/>
            </a:pPr>
            <a:fld id="{EEBB88F8-6206-4D8E-B6FF-558BCB4E42D8}" type="datetimeFigureOut">
              <a:rPr lang="lt-LT"/>
              <a:pPr>
                <a:defRPr/>
              </a:pPr>
              <a:t>2013.10.14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14A0866E-FDD8-4BC4-9005-3504584E5457}"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3"/>
          <p:cNvSpPr>
            <a:spLocks noGrp="1"/>
          </p:cNvSpPr>
          <p:nvPr>
            <p:ph type="dt" sz="half" idx="10"/>
          </p:nvPr>
        </p:nvSpPr>
        <p:spPr/>
        <p:txBody>
          <a:bodyPr/>
          <a:lstStyle>
            <a:lvl1pPr>
              <a:defRPr/>
            </a:lvl1pPr>
          </a:lstStyle>
          <a:p>
            <a:pPr>
              <a:defRPr/>
            </a:pPr>
            <a:fld id="{07EC0D6C-9986-4F2D-8573-EACD8C0F83DE}" type="datetimeFigureOut">
              <a:rPr lang="lt-LT"/>
              <a:pPr>
                <a:defRPr/>
              </a:pPr>
              <a:t>2013.10.14</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A213E5DE-91FC-4BC0-9EDE-364C2D874F73}"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3"/>
          <p:cNvSpPr>
            <a:spLocks noGrp="1"/>
          </p:cNvSpPr>
          <p:nvPr>
            <p:ph type="dt" sz="half" idx="10"/>
          </p:nvPr>
        </p:nvSpPr>
        <p:spPr/>
        <p:txBody>
          <a:bodyPr/>
          <a:lstStyle>
            <a:lvl1pPr>
              <a:defRPr/>
            </a:lvl1pPr>
          </a:lstStyle>
          <a:p>
            <a:pPr>
              <a:defRPr/>
            </a:pPr>
            <a:fld id="{E1A53A06-6FB2-4369-8F0A-9C833452170D}" type="datetimeFigureOut">
              <a:rPr lang="lt-LT"/>
              <a:pPr>
                <a:defRPr/>
              </a:pPr>
              <a:t>2013.10.14</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0EB72DB0-58AC-4B90-8E9A-903D5485574A}" type="slidenum">
              <a:rPr lang="lt-LT"/>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3"/>
          <p:cNvSpPr>
            <a:spLocks noGrp="1"/>
          </p:cNvSpPr>
          <p:nvPr>
            <p:ph type="dt" sz="half" idx="10"/>
          </p:nvPr>
        </p:nvSpPr>
        <p:spPr/>
        <p:txBody>
          <a:bodyPr/>
          <a:lstStyle>
            <a:lvl1pPr>
              <a:defRPr/>
            </a:lvl1pPr>
          </a:lstStyle>
          <a:p>
            <a:pPr>
              <a:defRPr/>
            </a:pPr>
            <a:fld id="{6B3B5E65-3DE7-4BD4-9DBE-9609E0C433FF}" type="datetimeFigureOut">
              <a:rPr lang="lt-LT"/>
              <a:pPr>
                <a:defRPr/>
              </a:pPr>
              <a:t>2013.10.14</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E15D586F-8BBD-4687-AE68-CF5DD8A5C993}" type="slidenum">
              <a:rPr lang="lt-LT"/>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97BA1598-C944-4BF6-90A2-1042C0532BAA}" type="datetimeFigureOut">
              <a:rPr lang="lt-LT"/>
              <a:pPr>
                <a:defRPr/>
              </a:pPr>
              <a:t>2013.10.14</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AF6C9662-0A4D-4537-A5FC-62A463D3EB1D}"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3"/>
          <p:cNvSpPr>
            <a:spLocks noGrp="1"/>
          </p:cNvSpPr>
          <p:nvPr>
            <p:ph type="dt" sz="half" idx="10"/>
          </p:nvPr>
        </p:nvSpPr>
        <p:spPr/>
        <p:txBody>
          <a:bodyPr/>
          <a:lstStyle>
            <a:lvl1pPr>
              <a:defRPr/>
            </a:lvl1pPr>
          </a:lstStyle>
          <a:p>
            <a:pPr>
              <a:defRPr/>
            </a:pPr>
            <a:fld id="{53310EB2-864E-41AB-972D-FA733057A90F}" type="datetimeFigureOut">
              <a:rPr lang="lt-LT"/>
              <a:pPr>
                <a:defRPr/>
              </a:pPr>
              <a:t>2013.10.14</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0407DBBB-024D-45BD-B101-FDE3E77AE82C}"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3"/>
          <p:cNvSpPr>
            <a:spLocks noGrp="1"/>
          </p:cNvSpPr>
          <p:nvPr>
            <p:ph type="dt" sz="half" idx="10"/>
          </p:nvPr>
        </p:nvSpPr>
        <p:spPr/>
        <p:txBody>
          <a:bodyPr/>
          <a:lstStyle>
            <a:lvl1pPr>
              <a:defRPr/>
            </a:lvl1pPr>
          </a:lstStyle>
          <a:p>
            <a:pPr>
              <a:defRPr/>
            </a:pPr>
            <a:fld id="{A4852CB3-828D-4E90-BCB7-EDF34E0DD72B}" type="datetimeFigureOut">
              <a:rPr lang="lt-LT"/>
              <a:pPr>
                <a:defRPr/>
              </a:pPr>
              <a:t>2013.10.14</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CAFFA66F-67A7-4945-B122-71C7185B4E62}" type="slidenum">
              <a:rPr lang="lt-LT"/>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smtClean="0"/>
              <a:t>Spustelėję redag. ruoš. pavad.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smtClean="0"/>
              <a:t>Spustelėję redag. ruoš. teksto stilių</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06AE86-0484-41E9-B29B-198A2DECF24A}" type="datetimeFigureOut">
              <a:rPr lang="lt-LT"/>
              <a:pPr>
                <a:defRPr/>
              </a:pPr>
              <a:t>2013.10.14</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6E85FB-D3EE-4B13-977E-C1423D23592F}"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akis.l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emf"/><Relationship Id="rId5" Type="http://schemas.openxmlformats.org/officeDocument/2006/relationships/image" Target="../media/image5.w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pakis.lt/" TargetMode="External"/><Relationship Id="rId2" Type="http://schemas.openxmlformats.org/officeDocument/2006/relationships/hyperlink" Target="http://www.upc.smm.l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ntraštė 1"/>
          <p:cNvSpPr>
            <a:spLocks noGrp="1"/>
          </p:cNvSpPr>
          <p:nvPr>
            <p:ph type="ctrTitle"/>
          </p:nvPr>
        </p:nvSpPr>
        <p:spPr>
          <a:xfrm>
            <a:off x="685800" y="836613"/>
            <a:ext cx="7772400" cy="2763837"/>
          </a:xfrm>
        </p:spPr>
        <p:txBody>
          <a:bodyPr/>
          <a:lstStyle/>
          <a:p>
            <a:r>
              <a:rPr lang="lt-LT" sz="3200" b="1" smtClean="0"/>
              <a:t>Pasirenkamojo vaikų švietimo  plėtros galimybės pasinaudojant pilotinio projekto </a:t>
            </a:r>
            <a:r>
              <a:rPr lang="en-US" sz="3200" b="1" smtClean="0"/>
              <a:t/>
            </a:r>
            <a:br>
              <a:rPr lang="en-US" sz="3200" b="1" smtClean="0"/>
            </a:br>
            <a:r>
              <a:rPr lang="lt-LT" sz="3200" b="1" smtClean="0"/>
              <a:t>4 </a:t>
            </a:r>
            <a:r>
              <a:rPr lang="en-US" sz="3200" b="1" smtClean="0"/>
              <a:t>s</a:t>
            </a:r>
            <a:r>
              <a:rPr lang="lt-LT" sz="3200" b="1" smtClean="0"/>
              <a:t>avivaldybėse patirtimi ir projekte sukurtais prod</a:t>
            </a:r>
            <a:r>
              <a:rPr lang="en-US" sz="3200" b="1" smtClean="0"/>
              <a:t>uktais</a:t>
            </a:r>
            <a:endParaRPr lang="lt-LT" sz="3200" smtClean="0"/>
          </a:p>
        </p:txBody>
      </p:sp>
      <p:sp>
        <p:nvSpPr>
          <p:cNvPr id="3" name="Antrinis pavadinimas 2"/>
          <p:cNvSpPr>
            <a:spLocks noGrp="1"/>
          </p:cNvSpPr>
          <p:nvPr>
            <p:ph type="subTitle" idx="1"/>
          </p:nvPr>
        </p:nvSpPr>
        <p:spPr/>
        <p:txBody>
          <a:bodyPr/>
          <a:lstStyle/>
          <a:p>
            <a:pPr>
              <a:defRPr/>
            </a:pPr>
            <a:r>
              <a:rPr lang="en-US" b="1" dirty="0" err="1" smtClean="0"/>
              <a:t>Giedrius</a:t>
            </a:r>
            <a:r>
              <a:rPr lang="en-US" b="1" dirty="0" smtClean="0"/>
              <a:t> </a:t>
            </a:r>
            <a:r>
              <a:rPr lang="en-US" b="1" dirty="0" err="1" smtClean="0"/>
              <a:t>Vaidelis</a:t>
            </a:r>
            <a:r>
              <a:rPr lang="en-US" b="1" dirty="0" smtClean="0"/>
              <a:t> </a:t>
            </a:r>
          </a:p>
          <a:p>
            <a:pPr>
              <a:defRPr/>
            </a:pPr>
            <a:r>
              <a:rPr lang="en-US" b="1" dirty="0" smtClean="0"/>
              <a:t>UPC </a:t>
            </a:r>
            <a:r>
              <a:rPr lang="en-US" b="1" dirty="0" err="1" smtClean="0"/>
              <a:t>direktorius</a:t>
            </a:r>
            <a:endParaRPr lang="en-US" b="1" dirty="0" smtClean="0"/>
          </a:p>
          <a:p>
            <a:pPr>
              <a:defRPr/>
            </a:pPr>
            <a:r>
              <a:rPr lang="en-US" b="1" dirty="0" smtClean="0"/>
              <a:t>2013 10 09</a:t>
            </a:r>
          </a:p>
          <a:p>
            <a:pPr>
              <a:defRPr/>
            </a:pPr>
            <a:endParaRPr lang="lt-L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ntraštė 1"/>
          <p:cNvSpPr>
            <a:spLocks noGrp="1"/>
          </p:cNvSpPr>
          <p:nvPr>
            <p:ph type="title"/>
          </p:nvPr>
        </p:nvSpPr>
        <p:spPr>
          <a:xfrm>
            <a:off x="395288" y="260350"/>
            <a:ext cx="8229600" cy="865188"/>
          </a:xfrm>
        </p:spPr>
        <p:txBody>
          <a:bodyPr/>
          <a:lstStyle/>
          <a:p>
            <a:r>
              <a:rPr lang="lt-LT" sz="2800" b="1" smtClean="0"/>
              <a:t/>
            </a:r>
            <a:br>
              <a:rPr lang="lt-LT" sz="2800" b="1" smtClean="0"/>
            </a:br>
            <a:r>
              <a:rPr lang="lt-LT" sz="2800" b="1" smtClean="0"/>
              <a:t>Sukurta, išbandyta ir patobulinta  krepšelio apskaičiavimo ir taikymo metodika</a:t>
            </a:r>
            <a:br>
              <a:rPr lang="lt-LT" sz="2800" b="1" smtClean="0"/>
            </a:br>
            <a:endParaRPr lang="lt-LT" sz="2800" b="1" smtClean="0"/>
          </a:p>
        </p:txBody>
      </p:sp>
      <p:sp>
        <p:nvSpPr>
          <p:cNvPr id="3" name="Turinio vietos rezervavimo ženklas 2"/>
          <p:cNvSpPr>
            <a:spLocks noGrp="1"/>
          </p:cNvSpPr>
          <p:nvPr>
            <p:ph idx="1"/>
          </p:nvPr>
        </p:nvSpPr>
        <p:spPr>
          <a:xfrm>
            <a:off x="539750" y="1268413"/>
            <a:ext cx="8229600" cy="5073650"/>
          </a:xfrm>
        </p:spPr>
        <p:txBody>
          <a:bodyPr rtlCol="0">
            <a:normAutofit/>
          </a:bodyPr>
          <a:lstStyle/>
          <a:p>
            <a:pPr marL="0" indent="0" eaLnBrk="1" fontAlgn="auto" hangingPunct="1">
              <a:spcAft>
                <a:spcPts val="0"/>
              </a:spcAft>
              <a:buFont typeface="Arial" pitchFamily="34" charset="0"/>
              <a:buNone/>
              <a:defRPr/>
            </a:pPr>
            <a:endParaRPr lang="lt-LT" sz="2000" b="1" dirty="0" smtClean="0"/>
          </a:p>
          <a:p>
            <a:pPr eaLnBrk="1" hangingPunct="1">
              <a:lnSpc>
                <a:spcPct val="80000"/>
              </a:lnSpc>
              <a:buFont typeface="Wingdings 2" pitchFamily="18" charset="2"/>
              <a:buNone/>
              <a:defRPr/>
            </a:pPr>
            <a:endParaRPr lang="lt-LT" altLang="lt-LT" sz="2400" dirty="0">
              <a:latin typeface="Times New Roman" pitchFamily="18" charset="0"/>
              <a:cs typeface="Times New Roman" pitchFamily="18" charset="0"/>
            </a:endParaRPr>
          </a:p>
          <a:p>
            <a:pPr eaLnBrk="1" hangingPunct="1">
              <a:lnSpc>
                <a:spcPct val="80000"/>
              </a:lnSpc>
              <a:defRPr/>
            </a:pPr>
            <a:r>
              <a:rPr lang="lt-LT" altLang="lt-LT" sz="2400" dirty="0">
                <a:latin typeface="Times New Roman" pitchFamily="18" charset="0"/>
                <a:cs typeface="Times New Roman" pitchFamily="18" charset="0"/>
              </a:rPr>
              <a:t>Rekomenduojama visoms </a:t>
            </a:r>
            <a:r>
              <a:rPr lang="lt-LT" altLang="lt-LT" sz="2400" i="1" dirty="0">
                <a:latin typeface="Times New Roman" pitchFamily="18" charset="0"/>
                <a:cs typeface="Times New Roman" pitchFamily="18" charset="0"/>
              </a:rPr>
              <a:t>savivaldybėms pasitvirtinti savo metodikas</a:t>
            </a:r>
            <a:r>
              <a:rPr lang="lt-LT" altLang="lt-LT" sz="2400" dirty="0">
                <a:latin typeface="Times New Roman" pitchFamily="18" charset="0"/>
                <a:cs typeface="Times New Roman" pitchFamily="18" charset="0"/>
              </a:rPr>
              <a:t> pagal šį pavyzdį – kad lėšos ir kiti PVU dalykai vienodėtų Lietuvoje</a:t>
            </a:r>
            <a:r>
              <a:rPr lang="lt-LT" altLang="lt-LT" sz="2400" dirty="0" smtClean="0">
                <a:latin typeface="Times New Roman" pitchFamily="18" charset="0"/>
                <a:cs typeface="Times New Roman" pitchFamily="18" charset="0"/>
              </a:rPr>
              <a:t>. </a:t>
            </a:r>
            <a:endParaRPr lang="lt-LT" altLang="lt-LT" sz="2400" dirty="0">
              <a:latin typeface="Times New Roman" pitchFamily="18" charset="0"/>
              <a:cs typeface="Times New Roman" pitchFamily="18" charset="0"/>
            </a:endParaRPr>
          </a:p>
          <a:p>
            <a:pPr eaLnBrk="1" hangingPunct="1">
              <a:lnSpc>
                <a:spcPct val="80000"/>
              </a:lnSpc>
              <a:buFont typeface="Wingdings 2" pitchFamily="18" charset="2"/>
              <a:buNone/>
              <a:defRPr/>
            </a:pPr>
            <a:endParaRPr lang="lt-LT" altLang="lt-LT" sz="2400" dirty="0">
              <a:latin typeface="Times New Roman" pitchFamily="18" charset="0"/>
              <a:cs typeface="Times New Roman" pitchFamily="18" charset="0"/>
            </a:endParaRPr>
          </a:p>
          <a:p>
            <a:pPr eaLnBrk="1" hangingPunct="1">
              <a:lnSpc>
                <a:spcPct val="80000"/>
              </a:lnSpc>
              <a:defRPr/>
            </a:pPr>
            <a:r>
              <a:rPr lang="lt-LT" altLang="lt-LT" sz="2400" dirty="0">
                <a:latin typeface="Times New Roman" pitchFamily="18" charset="0"/>
              </a:rPr>
              <a:t>PVU Metodika -</a:t>
            </a:r>
            <a:r>
              <a:rPr lang="en-US" altLang="lt-LT" sz="2400" dirty="0">
                <a:latin typeface="Times New Roman" pitchFamily="18" charset="0"/>
              </a:rPr>
              <a:t> </a:t>
            </a:r>
            <a:r>
              <a:rPr lang="lt-LT" altLang="lt-LT" sz="2400" dirty="0">
                <a:latin typeface="Times New Roman" pitchFamily="18" charset="0"/>
              </a:rPr>
              <a:t>FŠPU + NU krepšeliai</a:t>
            </a:r>
          </a:p>
          <a:p>
            <a:pPr eaLnBrk="1" hangingPunct="1">
              <a:lnSpc>
                <a:spcPct val="80000"/>
              </a:lnSpc>
              <a:buFont typeface="Wingdings 2" pitchFamily="18" charset="2"/>
              <a:buNone/>
              <a:defRPr/>
            </a:pPr>
            <a:endParaRPr lang="lt-LT" altLang="lt-LT" sz="2400" dirty="0">
              <a:latin typeface="Times New Roman" pitchFamily="18" charset="0"/>
            </a:endParaRPr>
          </a:p>
          <a:p>
            <a:pPr eaLnBrk="1" hangingPunct="1">
              <a:lnSpc>
                <a:spcPct val="80000"/>
              </a:lnSpc>
              <a:defRPr/>
            </a:pPr>
            <a:r>
              <a:rPr lang="lt-LT" altLang="lt-LT" sz="2400" dirty="0">
                <a:latin typeface="Times New Roman" pitchFamily="18" charset="0"/>
              </a:rPr>
              <a:t>FŠPU krepšeliai skirstomi pagal sritis:</a:t>
            </a:r>
          </a:p>
          <a:p>
            <a:pPr eaLnBrk="1" hangingPunct="1">
              <a:lnSpc>
                <a:spcPct val="80000"/>
              </a:lnSpc>
              <a:buFont typeface="Wingdings 2" pitchFamily="18" charset="2"/>
              <a:buNone/>
              <a:defRPr/>
            </a:pPr>
            <a:r>
              <a:rPr lang="lt-LT" altLang="lt-LT" sz="2400" b="1" dirty="0">
                <a:latin typeface="Times New Roman" pitchFamily="18" charset="0"/>
              </a:rPr>
              <a:t>	Meno</a:t>
            </a:r>
            <a:r>
              <a:rPr lang="lt-LT" altLang="lt-LT" sz="2400" dirty="0">
                <a:latin typeface="Times New Roman" pitchFamily="18" charset="0"/>
              </a:rPr>
              <a:t> kryptis: </a:t>
            </a:r>
            <a:r>
              <a:rPr lang="lt-LT" altLang="lt-LT" sz="2400" dirty="0" smtClean="0">
                <a:latin typeface="Times New Roman" pitchFamily="18" charset="0"/>
              </a:rPr>
              <a:t>šokis, dailė </a:t>
            </a:r>
            <a:r>
              <a:rPr lang="lt-LT" altLang="lt-LT" sz="2400" dirty="0">
                <a:latin typeface="Times New Roman" pitchFamily="18" charset="0"/>
              </a:rPr>
              <a:t>muzika, teatras</a:t>
            </a:r>
          </a:p>
          <a:p>
            <a:pPr eaLnBrk="1" hangingPunct="1">
              <a:lnSpc>
                <a:spcPct val="80000"/>
              </a:lnSpc>
              <a:buFont typeface="Wingdings 2" pitchFamily="18" charset="2"/>
              <a:buNone/>
              <a:defRPr/>
            </a:pPr>
            <a:r>
              <a:rPr lang="lt-LT" altLang="lt-LT" sz="2400" b="1" dirty="0">
                <a:latin typeface="Times New Roman" pitchFamily="18" charset="0"/>
              </a:rPr>
              <a:t>	Sporto</a:t>
            </a:r>
            <a:r>
              <a:rPr lang="lt-LT" altLang="lt-LT" sz="2400" dirty="0">
                <a:latin typeface="Times New Roman" pitchFamily="18" charset="0"/>
              </a:rPr>
              <a:t> šakos: ciklinės, taikomosios, lengvoji atletika, sudėtingos koordinacijos, individualieji sporto žaidimai, sporto žaidimai</a:t>
            </a:r>
          </a:p>
          <a:p>
            <a:pPr eaLnBrk="1" hangingPunct="1">
              <a:lnSpc>
                <a:spcPct val="80000"/>
              </a:lnSpc>
              <a:buFont typeface="Wingdings 2" pitchFamily="18" charset="2"/>
              <a:buNone/>
              <a:defRPr/>
            </a:pPr>
            <a:endParaRPr lang="lt-LT" altLang="lt-LT" sz="2400" dirty="0">
              <a:latin typeface="Times New Roman" pitchFamily="18" charset="0"/>
            </a:endParaRPr>
          </a:p>
          <a:p>
            <a:pPr marL="0" indent="0" eaLnBrk="1" fontAlgn="auto" hangingPunct="1">
              <a:spcAft>
                <a:spcPts val="0"/>
              </a:spcAft>
              <a:buFont typeface="Arial" pitchFamily="34" charset="0"/>
              <a:buNone/>
              <a:defRPr/>
            </a:pPr>
            <a:endParaRPr lang="lt-LT" sz="2000" dirty="0" smtClean="0"/>
          </a:p>
          <a:p>
            <a:pPr marL="0" indent="0" eaLnBrk="1" fontAlgn="auto" hangingPunct="1">
              <a:spcAft>
                <a:spcPts val="0"/>
              </a:spcAft>
              <a:buFont typeface="Arial" pitchFamily="34" charset="0"/>
              <a:buNone/>
              <a:defRPr/>
            </a:pPr>
            <a:endParaRPr lang="lt-LT" sz="2000" dirty="0" smtClean="0"/>
          </a:p>
          <a:p>
            <a:pPr marL="0" indent="0" eaLnBrk="1" fontAlgn="auto" hangingPunct="1">
              <a:spcAft>
                <a:spcPts val="0"/>
              </a:spcAft>
              <a:buFont typeface="Arial" charset="0"/>
              <a:buNone/>
              <a:defRPr/>
            </a:pPr>
            <a:endParaRPr lang="lt-L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ntraštė 1"/>
          <p:cNvSpPr>
            <a:spLocks noGrp="1"/>
          </p:cNvSpPr>
          <p:nvPr>
            <p:ph type="title"/>
          </p:nvPr>
        </p:nvSpPr>
        <p:spPr/>
        <p:txBody>
          <a:bodyPr/>
          <a:lstStyle/>
          <a:p>
            <a:r>
              <a:rPr lang="lt-LT" sz="2800" b="1" smtClean="0"/>
              <a:t>Išbandyta ir baigiama kurti elektroninių paslaugų sistema PAKIS </a:t>
            </a:r>
          </a:p>
        </p:txBody>
      </p:sp>
      <p:sp>
        <p:nvSpPr>
          <p:cNvPr id="3" name="Turinio vietos rezervavimo ženklas 2"/>
          <p:cNvSpPr>
            <a:spLocks noGrp="1"/>
          </p:cNvSpPr>
          <p:nvPr>
            <p:ph idx="1"/>
          </p:nvPr>
        </p:nvSpPr>
        <p:spPr>
          <a:xfrm>
            <a:off x="457200" y="1600200"/>
            <a:ext cx="8435975" cy="4525963"/>
          </a:xfrm>
        </p:spPr>
        <p:txBody>
          <a:bodyPr/>
          <a:lstStyle/>
          <a:p>
            <a:pPr marL="0" indent="0" algn="ctr">
              <a:buFont typeface="Arial" charset="0"/>
              <a:buNone/>
              <a:defRPr/>
            </a:pPr>
            <a:r>
              <a:rPr lang="lt-LT" dirty="0" smtClean="0"/>
              <a:t>Naudinga tėvams, vaikams, ugdytojams, administratoriams</a:t>
            </a:r>
          </a:p>
          <a:p>
            <a:pPr>
              <a:defRPr/>
            </a:pPr>
            <a:r>
              <a:rPr lang="lt-LT" dirty="0" smtClean="0"/>
              <a:t>Įrankis krepšelių apskaičiavimui;</a:t>
            </a:r>
          </a:p>
          <a:p>
            <a:pPr>
              <a:defRPr/>
            </a:pPr>
            <a:r>
              <a:rPr lang="lt-LT" dirty="0" smtClean="0"/>
              <a:t>Puiki priemonė patogiam vaikų ir tėvų pasirinkimui;</a:t>
            </a:r>
          </a:p>
          <a:p>
            <a:pPr>
              <a:defRPr/>
            </a:pPr>
            <a:r>
              <a:rPr lang="lt-LT" dirty="0" smtClean="0"/>
              <a:t>Puiki priemonė bendrai tiek šalies, tiek konkrečios savivaldybės PVU lauko stebėsenai</a:t>
            </a:r>
          </a:p>
          <a:p>
            <a:pPr>
              <a:defRPr/>
            </a:pPr>
            <a:endParaRPr lang="lt-L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881063" y="5949950"/>
            <a:ext cx="7483475" cy="566738"/>
          </a:xfrm>
        </p:spPr>
        <p:txBody>
          <a:bodyPr>
            <a:normAutofit fontScale="90000"/>
          </a:bodyPr>
          <a:lstStyle/>
          <a:p>
            <a:pPr>
              <a:defRPr/>
            </a:pPr>
            <a:r>
              <a:rPr lang="lt-LT" dirty="0" err="1" smtClean="0">
                <a:hlinkClick r:id="rId3"/>
              </a:rPr>
              <a:t>www.pakis.lt</a:t>
            </a:r>
            <a:r>
              <a:rPr lang="lt-LT" dirty="0" smtClean="0"/>
              <a:t> -&gt; Dokumentai</a:t>
            </a:r>
            <a:endParaRPr lang="lt-LT" dirty="0"/>
          </a:p>
        </p:txBody>
      </p:sp>
      <p:pic>
        <p:nvPicPr>
          <p:cNvPr id="41986" name="Picture 2" descr="C:\Users\upc\Downloads\Virselis.JPG"/>
          <p:cNvPicPr>
            <a:picLocks noChangeAspect="1" noChangeArrowheads="1"/>
          </p:cNvPicPr>
          <p:nvPr/>
        </p:nvPicPr>
        <p:blipFill>
          <a:blip r:embed="rId4"/>
          <a:srcRect l="48351"/>
          <a:stretch>
            <a:fillRect/>
          </a:stretch>
        </p:blipFill>
        <p:spPr bwMode="auto">
          <a:xfrm>
            <a:off x="2484438" y="188913"/>
            <a:ext cx="4133850" cy="55340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ntraštė 1"/>
          <p:cNvSpPr>
            <a:spLocks noGrp="1"/>
          </p:cNvSpPr>
          <p:nvPr>
            <p:ph type="title"/>
          </p:nvPr>
        </p:nvSpPr>
        <p:spPr>
          <a:xfrm>
            <a:off x="457200" y="274638"/>
            <a:ext cx="8229600" cy="3802062"/>
          </a:xfrm>
        </p:spPr>
        <p:txBody>
          <a:bodyPr/>
          <a:lstStyle/>
          <a:p>
            <a:r>
              <a:rPr lang="lt-LT" b="1" smtClean="0"/>
              <a:t>Bendros įžvalgos ir </a:t>
            </a:r>
            <a:br>
              <a:rPr lang="lt-LT" b="1" smtClean="0"/>
            </a:br>
            <a:r>
              <a:rPr lang="lt-LT" b="1" smtClean="0"/>
              <a:t>rekomendacijos savivaldybėms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defRPr/>
            </a:pPr>
            <a:r>
              <a:rPr lang="lt-LT" sz="2600" b="1" dirty="0"/>
              <a:t>PVU finansavimo </a:t>
            </a:r>
            <a:r>
              <a:rPr lang="lt-LT" sz="2600" b="1" dirty="0" smtClean="0"/>
              <a:t>modelio </a:t>
            </a:r>
            <a:r>
              <a:rPr lang="lt-LT" sz="2600" b="1" dirty="0"/>
              <a:t>sukūrimas ir išbandymas savivaldybėse. </a:t>
            </a:r>
            <a:r>
              <a:rPr lang="lt-LT" sz="2600" b="1" dirty="0" smtClean="0"/>
              <a:t>BENDROS ĮŽVALGOS</a:t>
            </a:r>
            <a:r>
              <a:rPr lang="lt-LT" sz="2600" b="1" dirty="0"/>
              <a:t/>
            </a:r>
            <a:br>
              <a:rPr lang="lt-LT" sz="2600" b="1" dirty="0"/>
            </a:br>
            <a:endParaRPr lang="lt-LT" sz="2600" b="1" dirty="0"/>
          </a:p>
        </p:txBody>
      </p:sp>
      <p:sp>
        <p:nvSpPr>
          <p:cNvPr id="3" name="Turinio vietos rezervavimo ženklas 2"/>
          <p:cNvSpPr>
            <a:spLocks noGrp="1"/>
          </p:cNvSpPr>
          <p:nvPr>
            <p:ph idx="1"/>
          </p:nvPr>
        </p:nvSpPr>
        <p:spPr>
          <a:xfrm>
            <a:off x="457200" y="1196975"/>
            <a:ext cx="8229600" cy="4752975"/>
          </a:xfrm>
        </p:spPr>
        <p:txBody>
          <a:bodyPr>
            <a:normAutofit fontScale="92500" lnSpcReduction="10000"/>
          </a:bodyPr>
          <a:lstStyle/>
          <a:p>
            <a:pPr>
              <a:buFont typeface="Courier New" pitchFamily="49" charset="0"/>
              <a:buChar char="o"/>
              <a:defRPr/>
            </a:pPr>
            <a:r>
              <a:rPr lang="lt-LT" sz="1600" dirty="0" smtClean="0"/>
              <a:t>Naujasis </a:t>
            </a:r>
            <a:r>
              <a:rPr lang="lt-LT" sz="1600" b="1" dirty="0" smtClean="0"/>
              <a:t>finansavimo modelis leidžia įtraukti daugiau vaikų, didinant prieinamumą tiek geografiškai, tiek išplėtojus pasiūlą, jos įvairovę;</a:t>
            </a:r>
          </a:p>
          <a:p>
            <a:pPr>
              <a:defRPr/>
            </a:pPr>
            <a:endParaRPr lang="lt-LT" sz="1600" dirty="0" smtClean="0"/>
          </a:p>
          <a:p>
            <a:pPr>
              <a:buFont typeface="Courier New" pitchFamily="49" charset="0"/>
              <a:buChar char="o"/>
              <a:defRPr/>
            </a:pPr>
            <a:r>
              <a:rPr lang="lt-LT" sz="1600" dirty="0" smtClean="0"/>
              <a:t>Kai kurios </a:t>
            </a:r>
            <a:r>
              <a:rPr lang="lt-LT" sz="1600" b="1" dirty="0" smtClean="0"/>
              <a:t>savivaldybės JAU DABAR pasirengusios perimti ir taikyti atskirus išbandomo finansavimo modelis elementus (</a:t>
            </a:r>
            <a:r>
              <a:rPr lang="lt-LT" sz="1600" dirty="0" smtClean="0"/>
              <a:t>pvz., programų rengimas, akreditavimas, stebėsenos elementai ir pan.);</a:t>
            </a:r>
          </a:p>
          <a:p>
            <a:pPr>
              <a:defRPr/>
            </a:pPr>
            <a:endParaRPr lang="lt-LT" sz="1600" dirty="0" smtClean="0"/>
          </a:p>
          <a:p>
            <a:pPr>
              <a:buFont typeface="Courier New" pitchFamily="49" charset="0"/>
              <a:buChar char="o"/>
              <a:defRPr/>
            </a:pPr>
            <a:r>
              <a:rPr lang="lt-LT" sz="1600" b="1" dirty="0" smtClean="0"/>
              <a:t>Savivaldybės YPATINGAI suinteresuotos nacionaline informacine sistema, </a:t>
            </a:r>
            <a:r>
              <a:rPr lang="lt-LT" sz="1600" dirty="0" smtClean="0"/>
              <a:t>leidžiančia:</a:t>
            </a:r>
          </a:p>
          <a:p>
            <a:pPr lvl="1">
              <a:defRPr/>
            </a:pPr>
            <a:r>
              <a:rPr lang="lt-LT" sz="1600" dirty="0" smtClean="0"/>
              <a:t>vykdyti PVU veiklose dalyvaujančių vaikų apskaitą, </a:t>
            </a:r>
          </a:p>
          <a:p>
            <a:pPr lvl="1">
              <a:defRPr/>
            </a:pPr>
            <a:r>
              <a:rPr lang="lt-LT" sz="1600" dirty="0" smtClean="0"/>
              <a:t>vykdyti PVU būklės stebėseną, </a:t>
            </a:r>
          </a:p>
          <a:p>
            <a:pPr lvl="1">
              <a:defRPr/>
            </a:pPr>
            <a:r>
              <a:rPr lang="lt-LT" sz="1600" dirty="0" smtClean="0"/>
              <a:t>palengvinti PVU administravimą, </a:t>
            </a:r>
          </a:p>
          <a:p>
            <a:pPr lvl="1">
              <a:defRPr/>
            </a:pPr>
            <a:r>
              <a:rPr lang="lt-LT" sz="1600" dirty="0" smtClean="0"/>
              <a:t>padėti vaikams ir tėvams pasirinkti kokybiškas PVU programas,</a:t>
            </a:r>
          </a:p>
          <a:p>
            <a:pPr lvl="1">
              <a:defRPr/>
            </a:pPr>
            <a:r>
              <a:rPr lang="lt-LT" sz="1600" dirty="0" smtClean="0"/>
              <a:t>kt.</a:t>
            </a:r>
          </a:p>
          <a:p>
            <a:pPr>
              <a:buFont typeface="Courier New" pitchFamily="49" charset="0"/>
              <a:buChar char="o"/>
              <a:defRPr/>
            </a:pPr>
            <a:r>
              <a:rPr lang="lt-LT" sz="1600" dirty="0" smtClean="0"/>
              <a:t>Naujasis </a:t>
            </a:r>
            <a:r>
              <a:rPr lang="lt-LT" sz="1600" b="1" dirty="0" smtClean="0"/>
              <a:t>finansavimo modelis leidžia išvengti vaiko teisių pažeidimų administruojant PVU ir užtikrinant lygias galimybes (</a:t>
            </a:r>
            <a:r>
              <a:rPr lang="lt-LT" sz="1600" dirty="0" smtClean="0"/>
              <a:t>pvz.</a:t>
            </a:r>
            <a:r>
              <a:rPr lang="lt-LT" sz="1600" b="1" dirty="0" smtClean="0"/>
              <a:t> </a:t>
            </a:r>
            <a:r>
              <a:rPr lang="lt-LT" sz="1600" dirty="0" smtClean="0"/>
              <a:t>vaikas gyvena vienoje savivaldybėje, o veiklas lankytų kitoje, tarp miesto ir kaimo, berniukų ir mergaičių  ir pan.)</a:t>
            </a:r>
          </a:p>
          <a:p>
            <a:pPr>
              <a:buFont typeface="Courier New" pitchFamily="49" charset="0"/>
              <a:buChar char="o"/>
              <a:defRPr/>
            </a:pPr>
            <a:endParaRPr lang="lt-LT" sz="1600" dirty="0" smtClean="0"/>
          </a:p>
          <a:p>
            <a:pPr>
              <a:buFont typeface="Courier New" pitchFamily="49" charset="0"/>
              <a:buChar char="o"/>
              <a:defRPr/>
            </a:pPr>
            <a:r>
              <a:rPr lang="lt-LT" sz="1600" dirty="0" smtClean="0"/>
              <a:t>Pasiekti rezultatai  rodo, kad </a:t>
            </a:r>
            <a:r>
              <a:rPr lang="lt-LT" sz="1600" b="1" dirty="0" smtClean="0"/>
              <a:t>naujas finansavimo modelis pasiteisino ir jo  įtvirtinimui </a:t>
            </a:r>
            <a:r>
              <a:rPr lang="lt-LT" sz="1600" b="1" dirty="0"/>
              <a:t> </a:t>
            </a:r>
            <a:r>
              <a:rPr lang="lt-LT" sz="1600" b="1" dirty="0" smtClean="0"/>
              <a:t>savivaldybėse  yra BŪTINAS  VALSTYBINIO LYGMENS PALAIKYMAS.</a:t>
            </a:r>
            <a:endParaRPr lang="lt-LT" sz="1600" b="1" dirty="0"/>
          </a:p>
          <a:p>
            <a:pPr marL="0" indent="0">
              <a:buFont typeface="Arial" charset="0"/>
              <a:buNone/>
              <a:defRPr/>
            </a:pPr>
            <a:endParaRPr lang="lt-LT"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ntraštė 1"/>
          <p:cNvSpPr>
            <a:spLocks noGrp="1"/>
          </p:cNvSpPr>
          <p:nvPr>
            <p:ph type="title"/>
          </p:nvPr>
        </p:nvSpPr>
        <p:spPr/>
        <p:txBody>
          <a:bodyPr/>
          <a:lstStyle/>
          <a:p>
            <a:r>
              <a:rPr lang="lt-LT" sz="2400" b="1" smtClean="0"/>
              <a:t>PVU finansavimo modelio sukūrimas ir išbandymas savivaldybėse.  ĮŽVALGOS, KĄ SAVIVALDYBĖM DUODA TEIKĖJŲ TINKLO PLĖTRA</a:t>
            </a:r>
            <a:br>
              <a:rPr lang="lt-LT" sz="2400" b="1" smtClean="0"/>
            </a:br>
            <a:endParaRPr lang="lt-LT" sz="2400" smtClean="0"/>
          </a:p>
        </p:txBody>
      </p:sp>
      <p:sp>
        <p:nvSpPr>
          <p:cNvPr id="3" name="Stačiakampis 2"/>
          <p:cNvSpPr/>
          <p:nvPr/>
        </p:nvSpPr>
        <p:spPr>
          <a:xfrm>
            <a:off x="3779838" y="1989138"/>
            <a:ext cx="1152525" cy="113823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b="1" dirty="0"/>
              <a:t>kultūra</a:t>
            </a:r>
          </a:p>
        </p:txBody>
      </p:sp>
      <p:sp>
        <p:nvSpPr>
          <p:cNvPr id="4" name="Stačiakampis 3"/>
          <p:cNvSpPr/>
          <p:nvPr/>
        </p:nvSpPr>
        <p:spPr>
          <a:xfrm>
            <a:off x="5160963" y="1989138"/>
            <a:ext cx="1282700" cy="1138237"/>
          </a:xfrm>
          <a:prstGeom prst="rect">
            <a:avLst/>
          </a:prstGeom>
          <a:solidFill>
            <a:srgbClr val="00B0F0"/>
          </a:solid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lt-LT" b="1" dirty="0"/>
              <a:t>jaunimo reikalai</a:t>
            </a:r>
          </a:p>
        </p:txBody>
      </p:sp>
      <p:sp>
        <p:nvSpPr>
          <p:cNvPr id="5" name="Stačiakampis 4"/>
          <p:cNvSpPr/>
          <p:nvPr/>
        </p:nvSpPr>
        <p:spPr>
          <a:xfrm>
            <a:off x="2411413" y="1993900"/>
            <a:ext cx="1152525" cy="1155700"/>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lt-LT" b="1" dirty="0"/>
              <a:t>sportas</a:t>
            </a:r>
          </a:p>
        </p:txBody>
      </p:sp>
      <p:sp>
        <p:nvSpPr>
          <p:cNvPr id="6" name="Stačiakampis 5"/>
          <p:cNvSpPr/>
          <p:nvPr/>
        </p:nvSpPr>
        <p:spPr>
          <a:xfrm>
            <a:off x="900113" y="1985963"/>
            <a:ext cx="1223962" cy="11557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t-LT" b="1" dirty="0"/>
              <a:t>švietimas</a:t>
            </a:r>
          </a:p>
        </p:txBody>
      </p:sp>
      <p:sp>
        <p:nvSpPr>
          <p:cNvPr id="7" name="Stačiakampis 6"/>
          <p:cNvSpPr/>
          <p:nvPr/>
        </p:nvSpPr>
        <p:spPr>
          <a:xfrm>
            <a:off x="6732588" y="1985963"/>
            <a:ext cx="1223962" cy="1138237"/>
          </a:xfrm>
          <a:prstGeom prst="rect">
            <a:avLst/>
          </a:prstGeom>
          <a:solidFill>
            <a:srgbClr val="FFCCCC"/>
          </a:solidFill>
        </p:spPr>
        <p:style>
          <a:lnRef idx="1">
            <a:schemeClr val="accent5"/>
          </a:lnRef>
          <a:fillRef idx="3">
            <a:schemeClr val="accent5"/>
          </a:fillRef>
          <a:effectRef idx="2">
            <a:schemeClr val="accent5"/>
          </a:effectRef>
          <a:fontRef idx="minor">
            <a:schemeClr val="lt1"/>
          </a:fontRef>
        </p:style>
        <p:txBody>
          <a:bodyPr anchor="ctr"/>
          <a:lstStyle/>
          <a:p>
            <a:pPr algn="ctr">
              <a:defRPr/>
            </a:pPr>
            <a:r>
              <a:rPr lang="lt-LT" b="1" dirty="0">
                <a:solidFill>
                  <a:schemeClr val="tx1"/>
                </a:solidFill>
              </a:rPr>
              <a:t>kitos sritys</a:t>
            </a:r>
          </a:p>
        </p:txBody>
      </p:sp>
      <p:sp>
        <p:nvSpPr>
          <p:cNvPr id="8" name="Struktūrinė schema: procesas 7"/>
          <p:cNvSpPr/>
          <p:nvPr/>
        </p:nvSpPr>
        <p:spPr>
          <a:xfrm>
            <a:off x="900113" y="3068638"/>
            <a:ext cx="7056437" cy="1954212"/>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p>
            <a:pPr algn="ctr">
              <a:buFont typeface="Arial" pitchFamily="34" charset="0"/>
              <a:buChar char="•"/>
              <a:defRPr/>
            </a:pPr>
            <a:r>
              <a:rPr lang="lt-LT" sz="2000" b="1" dirty="0"/>
              <a:t>racionalus infrastruktūros panaudojimas</a:t>
            </a:r>
          </a:p>
          <a:p>
            <a:pPr algn="ctr">
              <a:buFont typeface="Arial" pitchFamily="34" charset="0"/>
              <a:buChar char="•"/>
              <a:defRPr/>
            </a:pPr>
            <a:r>
              <a:rPr lang="lt-LT" sz="2000" b="1" dirty="0"/>
              <a:t>bendravimas ir bendradarbiavimas</a:t>
            </a:r>
          </a:p>
          <a:p>
            <a:pPr algn="ctr">
              <a:buFont typeface="Arial" pitchFamily="34" charset="0"/>
              <a:buChar char="•"/>
              <a:defRPr/>
            </a:pPr>
            <a:r>
              <a:rPr lang="lt-LT" sz="2000" b="1" dirty="0"/>
              <a:t>racionalus žmogiškųjų ir kt. išteklių panaudojimas</a:t>
            </a:r>
          </a:p>
          <a:p>
            <a:pPr algn="ctr">
              <a:buFont typeface="Arial" pitchFamily="34" charset="0"/>
              <a:buChar char="•"/>
              <a:defRPr/>
            </a:pPr>
            <a:endParaRPr lang="lt-LT" sz="2000" b="1" dirty="0"/>
          </a:p>
          <a:p>
            <a:pPr algn="ctr">
              <a:defRPr/>
            </a:pPr>
            <a:r>
              <a:rPr lang="lt-LT" sz="2000" b="1" dirty="0"/>
              <a:t>SVARBU </a:t>
            </a:r>
            <a:r>
              <a:rPr lang="lt-LT" sz="2000" b="1" dirty="0"/>
              <a:t>-  dirbančiųjų kvalifikacija ir kompetencijos</a:t>
            </a:r>
          </a:p>
          <a:p>
            <a:pPr algn="ctr">
              <a:buFont typeface="Arial" pitchFamily="34" charset="0"/>
              <a:buChar char="•"/>
              <a:defRPr/>
            </a:pPr>
            <a:endParaRPr lang="lt-LT" sz="2000" b="1" dirty="0"/>
          </a:p>
        </p:txBody>
      </p:sp>
      <p:sp>
        <p:nvSpPr>
          <p:cNvPr id="9" name="Stačiakampis 8"/>
          <p:cNvSpPr/>
          <p:nvPr/>
        </p:nvSpPr>
        <p:spPr>
          <a:xfrm>
            <a:off x="900113" y="4797425"/>
            <a:ext cx="1223962" cy="508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lt-LT" sz="1200" b="1" dirty="0"/>
          </a:p>
        </p:txBody>
      </p:sp>
      <p:sp>
        <p:nvSpPr>
          <p:cNvPr id="10" name="Stačiakampis 9"/>
          <p:cNvSpPr/>
          <p:nvPr/>
        </p:nvSpPr>
        <p:spPr>
          <a:xfrm>
            <a:off x="2411413" y="4797425"/>
            <a:ext cx="1152525" cy="508000"/>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lt-LT" sz="1200" b="1" dirty="0"/>
          </a:p>
        </p:txBody>
      </p:sp>
      <p:sp>
        <p:nvSpPr>
          <p:cNvPr id="11" name="Stačiakampis 10"/>
          <p:cNvSpPr/>
          <p:nvPr/>
        </p:nvSpPr>
        <p:spPr>
          <a:xfrm>
            <a:off x="3779838" y="4797425"/>
            <a:ext cx="1152525" cy="490538"/>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lt-LT" sz="1200" b="1" dirty="0"/>
          </a:p>
        </p:txBody>
      </p:sp>
      <p:sp>
        <p:nvSpPr>
          <p:cNvPr id="12" name="Stačiakampis 11"/>
          <p:cNvSpPr/>
          <p:nvPr/>
        </p:nvSpPr>
        <p:spPr>
          <a:xfrm>
            <a:off x="5219700" y="4797425"/>
            <a:ext cx="1295400" cy="450850"/>
          </a:xfrm>
          <a:prstGeom prst="rect">
            <a:avLst/>
          </a:prstGeom>
          <a:solidFill>
            <a:srgbClr val="00B0F0"/>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lt-LT" sz="1200" b="1" dirty="0"/>
          </a:p>
          <a:p>
            <a:pPr algn="ctr">
              <a:defRPr/>
            </a:pPr>
            <a:endParaRPr lang="lt-LT" sz="1200" dirty="0"/>
          </a:p>
        </p:txBody>
      </p:sp>
      <p:sp>
        <p:nvSpPr>
          <p:cNvPr id="13" name="Stačiakampis 12"/>
          <p:cNvSpPr/>
          <p:nvPr/>
        </p:nvSpPr>
        <p:spPr>
          <a:xfrm>
            <a:off x="6732588" y="4797425"/>
            <a:ext cx="1223962" cy="490538"/>
          </a:xfrm>
          <a:prstGeom prst="rect">
            <a:avLst/>
          </a:prstGeom>
          <a:solidFill>
            <a:srgbClr val="FFCCCC"/>
          </a:soli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lt-LT" sz="12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ntraštė 1"/>
          <p:cNvSpPr>
            <a:spLocks noGrp="1"/>
          </p:cNvSpPr>
          <p:nvPr>
            <p:ph type="title"/>
          </p:nvPr>
        </p:nvSpPr>
        <p:spPr/>
        <p:txBody>
          <a:bodyPr/>
          <a:lstStyle/>
          <a:p>
            <a:r>
              <a:rPr lang="lt-LT" sz="2800" b="1" smtClean="0"/>
              <a:t/>
            </a:r>
            <a:br>
              <a:rPr lang="lt-LT" sz="2800" b="1" smtClean="0"/>
            </a:br>
            <a:r>
              <a:rPr lang="lt-LT" sz="2300" b="1" smtClean="0"/>
              <a:t>PVU finansavimo modelio sukūrimas ir išbandymas savivaldybėse. </a:t>
            </a:r>
            <a:br>
              <a:rPr lang="lt-LT" sz="2300" b="1" smtClean="0"/>
            </a:br>
            <a:r>
              <a:rPr lang="lt-LT" sz="2300" b="1" smtClean="0"/>
              <a:t> ĮŽVALGOS DĖL SPORTO MOKYMO ĮSTAIGŲ</a:t>
            </a:r>
            <a:br>
              <a:rPr lang="lt-LT" sz="2300" b="1" smtClean="0"/>
            </a:br>
            <a:endParaRPr lang="lt-LT" sz="2300" b="1" smtClean="0"/>
          </a:p>
        </p:txBody>
      </p:sp>
      <p:sp>
        <p:nvSpPr>
          <p:cNvPr id="3" name="Turinio vietos rezervavimo ženklas 2"/>
          <p:cNvSpPr>
            <a:spLocks noGrp="1"/>
          </p:cNvSpPr>
          <p:nvPr>
            <p:ph idx="1"/>
          </p:nvPr>
        </p:nvSpPr>
        <p:spPr>
          <a:xfrm>
            <a:off x="457200" y="1268413"/>
            <a:ext cx="8229600" cy="5256212"/>
          </a:xfrm>
        </p:spPr>
        <p:txBody>
          <a:bodyPr>
            <a:noAutofit/>
          </a:bodyPr>
          <a:lstStyle/>
          <a:p>
            <a:pPr marL="0" indent="0">
              <a:buFont typeface="Arial" charset="0"/>
              <a:buNone/>
              <a:defRPr/>
            </a:pPr>
            <a:endParaRPr lang="lt-LT" sz="1800" dirty="0" smtClean="0"/>
          </a:p>
          <a:p>
            <a:pPr>
              <a:buFont typeface="Courier New" pitchFamily="49" charset="0"/>
              <a:buChar char="o"/>
              <a:defRPr/>
            </a:pPr>
            <a:r>
              <a:rPr lang="lt-LT" sz="2000" dirty="0" smtClean="0"/>
              <a:t>Reikalinga užtikrinti </a:t>
            </a:r>
            <a:r>
              <a:rPr lang="lt-LT" sz="2000" b="1" dirty="0" smtClean="0"/>
              <a:t>specializuoto ugdymo</a:t>
            </a:r>
            <a:r>
              <a:rPr lang="lt-LT" sz="2000" dirty="0" smtClean="0"/>
              <a:t>, </a:t>
            </a:r>
            <a:r>
              <a:rPr lang="lt-LT" sz="2000" b="1" dirty="0" smtClean="0"/>
              <a:t>bendrojo ugdymo ir formalųjį švietimą papildančio ugdymo  programų dermę, nuoseklumą.</a:t>
            </a:r>
          </a:p>
          <a:p>
            <a:pPr marL="0" indent="0">
              <a:buFont typeface="Arial" charset="0"/>
              <a:buNone/>
              <a:defRPr/>
            </a:pPr>
            <a:r>
              <a:rPr lang="lt-LT" sz="2000" b="1" dirty="0" smtClean="0"/>
              <a:t>Reikia aiškiai žinoti –susitarti, koks kiekvienos „ugdymo pakopos“  vaidmuo ir paskirtis. </a:t>
            </a:r>
            <a:r>
              <a:rPr lang="lt-LT" sz="2000" dirty="0" smtClean="0"/>
              <a:t>Kitu atveju turėsim funkcijų dubliavimą ir nereikalingą konkurenciją. </a:t>
            </a:r>
          </a:p>
          <a:p>
            <a:pPr>
              <a:buFont typeface="Courier New" pitchFamily="49" charset="0"/>
              <a:buChar char="o"/>
              <a:defRPr/>
            </a:pPr>
            <a:endParaRPr lang="lt-LT" sz="2000" b="1" dirty="0" smtClean="0"/>
          </a:p>
          <a:p>
            <a:pPr>
              <a:buFont typeface="Courier New" pitchFamily="49" charset="0"/>
              <a:buChar char="o"/>
              <a:defRPr/>
            </a:pPr>
            <a:r>
              <a:rPr lang="lt-LT" sz="2000" b="1" dirty="0"/>
              <a:t>Reikalingas tikslingas ir nuoseklus darbas/pagalba </a:t>
            </a:r>
            <a:r>
              <a:rPr lang="lt-LT" sz="2000" dirty="0"/>
              <a:t>(metodinė, informacinė, sudaranti galimybę dalintis gerąja patirtimi ir naudotis atviromis prieigomis prie mokymosi išteklių ir tobulinti darbuotojų  kvalifikaciją) </a:t>
            </a:r>
            <a:r>
              <a:rPr lang="lt-LT" sz="2000" b="1" dirty="0"/>
              <a:t>su SPORTO   mokyklomis</a:t>
            </a:r>
            <a:r>
              <a:rPr lang="lt-LT" sz="2000" b="1" dirty="0" smtClean="0"/>
              <a:t>.</a:t>
            </a:r>
          </a:p>
          <a:p>
            <a:pPr marL="0" indent="0">
              <a:buFont typeface="Arial" charset="0"/>
              <a:buNone/>
              <a:defRPr/>
            </a:pPr>
            <a:endParaRPr lang="lt-LT" sz="2000" b="1" dirty="0" smtClean="0"/>
          </a:p>
          <a:p>
            <a:pPr>
              <a:buFont typeface="Courier New" pitchFamily="49" charset="0"/>
              <a:buChar char="o"/>
              <a:defRPr/>
            </a:pPr>
            <a:r>
              <a:rPr lang="lt-LT" sz="2000" dirty="0" smtClean="0"/>
              <a:t>Reikalinga </a:t>
            </a:r>
            <a:r>
              <a:rPr lang="lt-LT" sz="2000" dirty="0"/>
              <a:t>nacionalinio lygmens </a:t>
            </a:r>
            <a:r>
              <a:rPr lang="lt-LT" sz="2000" b="1" dirty="0"/>
              <a:t>pagalba SPORTO mokykloms atnaujinant ugdymo turinį </a:t>
            </a:r>
            <a:r>
              <a:rPr lang="lt-LT" sz="2000" dirty="0"/>
              <a:t>(ko ir kaip, kokiomis priemonėmis mokoma) </a:t>
            </a:r>
            <a:r>
              <a:rPr lang="lt-LT" sz="2000" b="1" dirty="0"/>
              <a:t>ir  praturtinant ugdymo aplinkas. </a:t>
            </a:r>
          </a:p>
          <a:p>
            <a:pPr marL="0" indent="0">
              <a:buFont typeface="Arial" charset="0"/>
              <a:buNone/>
              <a:defRPr/>
            </a:pPr>
            <a:endParaRPr lang="lt-LT" sz="1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urinio vietos rezervavimo ženklas 2"/>
          <p:cNvSpPr>
            <a:spLocks noGrp="1"/>
          </p:cNvSpPr>
          <p:nvPr>
            <p:ph idx="1"/>
          </p:nvPr>
        </p:nvSpPr>
        <p:spPr>
          <a:xfrm>
            <a:off x="457200" y="1484313"/>
            <a:ext cx="8229600" cy="4641850"/>
          </a:xfrm>
        </p:spPr>
        <p:txBody>
          <a:bodyPr/>
          <a:lstStyle/>
          <a:p>
            <a:pPr marL="0" indent="0" algn="ctr">
              <a:buFont typeface="Arial" charset="0"/>
              <a:buNone/>
            </a:pPr>
            <a:r>
              <a:rPr lang="lt-LT" sz="1800" smtClean="0"/>
              <a:t>dažniausiai dominuoja </a:t>
            </a:r>
          </a:p>
          <a:p>
            <a:pPr marL="0" indent="0" algn="ctr">
              <a:buFont typeface="Arial" charset="0"/>
              <a:buNone/>
            </a:pPr>
            <a:r>
              <a:rPr lang="lt-LT" sz="1800" b="1" smtClean="0"/>
              <a:t>aukšto sportinio meistriškumo siekimas </a:t>
            </a:r>
          </a:p>
          <a:p>
            <a:pPr marL="0" indent="0" algn="ctr">
              <a:buFont typeface="Arial" charset="0"/>
              <a:buNone/>
            </a:pPr>
            <a:r>
              <a:rPr lang="lt-LT" sz="1800" smtClean="0"/>
              <a:t>arba viršenybė prieš</a:t>
            </a:r>
          </a:p>
          <a:p>
            <a:pPr marL="0" indent="0" algn="ctr">
              <a:buFont typeface="Arial" charset="0"/>
              <a:buNone/>
            </a:pPr>
            <a:r>
              <a:rPr lang="lt-LT" sz="1800" b="1" smtClean="0"/>
              <a:t>sveikatą stiprinančio fizinio aktyvumo vystymą</a:t>
            </a:r>
          </a:p>
          <a:p>
            <a:pPr marL="0" indent="0" algn="ctr">
              <a:buFont typeface="Arial" charset="0"/>
              <a:buNone/>
            </a:pPr>
            <a:endParaRPr lang="lt-LT" sz="1800" b="1" smtClean="0"/>
          </a:p>
          <a:p>
            <a:pPr marL="0" indent="0" algn="ctr">
              <a:buFont typeface="Arial" charset="0"/>
              <a:buNone/>
            </a:pPr>
            <a:r>
              <a:rPr lang="lt-LT" sz="1800" smtClean="0"/>
              <a:t>deklaruojam... </a:t>
            </a:r>
          </a:p>
          <a:p>
            <a:pPr marL="0" indent="0" algn="ctr">
              <a:buFont typeface="Arial" charset="0"/>
              <a:buNone/>
            </a:pPr>
            <a:r>
              <a:rPr lang="lt-LT" sz="1800" b="1" smtClean="0"/>
              <a:t>siekiantys įtraukti/užimti/ugdyti kuo daugiau vaikų,</a:t>
            </a:r>
          </a:p>
          <a:p>
            <a:pPr marL="0" indent="0" algn="ctr">
              <a:buFont typeface="Arial" charset="0"/>
              <a:buNone/>
            </a:pPr>
            <a:r>
              <a:rPr lang="lt-LT" sz="1800" smtClean="0"/>
              <a:t>o veikiam...</a:t>
            </a:r>
          </a:p>
          <a:p>
            <a:pPr marL="0" indent="0" algn="ctr">
              <a:buFont typeface="Arial" charset="0"/>
              <a:buNone/>
            </a:pPr>
            <a:r>
              <a:rPr lang="lt-LT" sz="1800" b="1" smtClean="0"/>
              <a:t>išskirtinai dėmesingai dirbam su keliais gabiausiais...</a:t>
            </a:r>
          </a:p>
          <a:p>
            <a:pPr marL="0" indent="0" algn="ctr">
              <a:buFont typeface="Arial" charset="0"/>
              <a:buNone/>
            </a:pPr>
            <a:r>
              <a:rPr lang="lt-LT" sz="1800" b="1" smtClean="0"/>
              <a:t>rengiami sportininkai</a:t>
            </a:r>
          </a:p>
          <a:p>
            <a:pPr marL="0" indent="0" algn="ctr">
              <a:buFont typeface="Arial" charset="0"/>
              <a:buNone/>
            </a:pPr>
            <a:endParaRPr lang="lt-LT" sz="1800" b="1" smtClean="0"/>
          </a:p>
          <a:p>
            <a:pPr marL="0" indent="0" algn="ctr">
              <a:buFont typeface="Arial" charset="0"/>
              <a:buNone/>
            </a:pPr>
            <a:r>
              <a:rPr lang="lt-LT" sz="1800" b="1" smtClean="0"/>
              <a:t>Sportinė veikla ugdomąja tampa tuomet, kai ja sąmoningai ir kryptingai imami atliepti vaiko ar jaunuolio ugdymo(si) poreikiai</a:t>
            </a:r>
          </a:p>
          <a:p>
            <a:pPr marL="0" indent="0" algn="ctr">
              <a:buFont typeface="Arial" charset="0"/>
              <a:buNone/>
            </a:pPr>
            <a:endParaRPr lang="lt-LT" sz="1800" b="1" smtClean="0"/>
          </a:p>
          <a:p>
            <a:pPr marL="0" indent="0" algn="ctr">
              <a:buFont typeface="Arial" charset="0"/>
              <a:buNone/>
            </a:pPr>
            <a:endParaRPr lang="lt-LT" sz="2400" b="1" smtClean="0"/>
          </a:p>
          <a:p>
            <a:pPr marL="0" indent="0" algn="ctr">
              <a:buFont typeface="Arial" charset="0"/>
              <a:buNone/>
            </a:pPr>
            <a:endParaRPr lang="lt-LT" sz="2400" smtClean="0"/>
          </a:p>
          <a:p>
            <a:pPr marL="0" indent="0" algn="ctr">
              <a:buFont typeface="Arial" charset="0"/>
              <a:buNone/>
            </a:pPr>
            <a:endParaRPr lang="lt-LT" sz="2800" b="1" smtClean="0"/>
          </a:p>
        </p:txBody>
      </p:sp>
      <p:sp>
        <p:nvSpPr>
          <p:cNvPr id="5" name="Antraštė 4"/>
          <p:cNvSpPr>
            <a:spLocks noGrp="1"/>
          </p:cNvSpPr>
          <p:nvPr>
            <p:ph type="title"/>
          </p:nvPr>
        </p:nvSpPr>
        <p:spPr>
          <a:noFill/>
          <a:ln>
            <a:noFill/>
          </a:ln>
        </p:spPr>
        <p:style>
          <a:lnRef idx="1">
            <a:schemeClr val="accent5"/>
          </a:lnRef>
          <a:fillRef idx="2">
            <a:schemeClr val="accent5"/>
          </a:fillRef>
          <a:effectRef idx="1">
            <a:schemeClr val="accent5"/>
          </a:effectRef>
          <a:fontRef idx="minor">
            <a:schemeClr val="dk1"/>
          </a:fontRef>
        </p:style>
        <p:txBody>
          <a:bodyPr rtlCol="0">
            <a:normAutofit fontScale="90000"/>
          </a:bodyPr>
          <a:lstStyle/>
          <a:p>
            <a:pPr>
              <a:defRPr/>
            </a:pPr>
            <a:r>
              <a:rPr lang="lt-LT" sz="2400" b="1" dirty="0"/>
              <a:t>PVU finansavimo modelio sukūrimas ir išbandymas savivaldybėse. </a:t>
            </a:r>
            <a:br>
              <a:rPr lang="lt-LT" sz="2400" b="1" dirty="0"/>
            </a:br>
            <a:r>
              <a:rPr lang="lt-LT" sz="2400" b="1" dirty="0"/>
              <a:t> ĮŽVALGOS DĖL SPORTO MOKYMO </a:t>
            </a:r>
            <a:r>
              <a:rPr lang="lt-LT" sz="2400" b="1" dirty="0" smtClean="0"/>
              <a:t>ĮSTAIGŲ(2) </a:t>
            </a:r>
            <a:endParaRPr lang="lt-LT"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aveikslėlis 2"/>
          <p:cNvPicPr>
            <a:picLocks noChangeAspect="1"/>
          </p:cNvPicPr>
          <p:nvPr/>
        </p:nvPicPr>
        <p:blipFill>
          <a:blip r:embed="rId3"/>
          <a:srcRect/>
          <a:stretch>
            <a:fillRect/>
          </a:stretch>
        </p:blipFill>
        <p:spPr bwMode="auto">
          <a:xfrm>
            <a:off x="0" y="187325"/>
            <a:ext cx="9144000" cy="648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lt-LT" sz="2500" b="1" smtClean="0"/>
              <a:t>Pasirenkamojo vaikų ugdymo (PVU) įgyvendinimas savivaldybėse. PVU teikėjų tinklas, koks jis?</a:t>
            </a:r>
            <a:endParaRPr lang="en-US" sz="2500" b="1" smtClean="0"/>
          </a:p>
        </p:txBody>
      </p:sp>
      <p:grpSp>
        <p:nvGrpSpPr>
          <p:cNvPr id="2" name="Group 6"/>
          <p:cNvGrpSpPr>
            <a:grpSpLocks/>
          </p:cNvGrpSpPr>
          <p:nvPr/>
        </p:nvGrpSpPr>
        <p:grpSpPr bwMode="auto">
          <a:xfrm>
            <a:off x="395944" y="5085185"/>
            <a:ext cx="1152525" cy="930646"/>
            <a:chOff x="2531" y="2547"/>
            <a:chExt cx="499" cy="566"/>
          </a:xfrm>
          <a:solidFill>
            <a:srgbClr val="FFFF00"/>
          </a:solidFill>
        </p:grpSpPr>
        <p:sp>
          <p:nvSpPr>
            <p:cNvPr id="5" name="AutoShape 7"/>
            <p:cNvSpPr>
              <a:spLocks noChangeArrowheads="1"/>
            </p:cNvSpPr>
            <p:nvPr/>
          </p:nvSpPr>
          <p:spPr bwMode="auto">
            <a:xfrm>
              <a:off x="2531" y="2547"/>
              <a:ext cx="499" cy="566"/>
            </a:xfrm>
            <a:prstGeom prst="octagon">
              <a:avLst>
                <a:gd name="adj" fmla="val 29287"/>
              </a:avLst>
            </a:prstGeom>
            <a:grpFill/>
            <a:ln w="9525">
              <a:solidFill>
                <a:schemeClr val="tx1"/>
              </a:solidFill>
              <a:miter lim="800000"/>
              <a:headEnd/>
              <a:tailEnd/>
            </a:ln>
          </p:spPr>
          <p:txBody>
            <a:bodyPr wrap="none" anchor="ctr"/>
            <a:lstStyle/>
            <a:p>
              <a:pPr>
                <a:defRPr/>
              </a:pPr>
              <a:r>
                <a:rPr lang="lt-LT" sz="1200" b="1" dirty="0"/>
                <a:t>Kutūros </a:t>
              </a:r>
            </a:p>
            <a:p>
              <a:pPr>
                <a:defRPr/>
              </a:pPr>
              <a:r>
                <a:rPr lang="lt-LT" sz="1200" b="1" dirty="0"/>
                <a:t>namai</a:t>
              </a:r>
            </a:p>
            <a:p>
              <a:pPr>
                <a:defRPr/>
              </a:pPr>
              <a:r>
                <a:rPr lang="lt-LT" sz="1200" b="1" dirty="0"/>
                <a:t>namai</a:t>
              </a:r>
              <a:endParaRPr lang="lt-LT" sz="1200" b="1" dirty="0"/>
            </a:p>
          </p:txBody>
        </p:sp>
        <p:sp>
          <p:nvSpPr>
            <p:cNvPr id="6" name="Text Box 8"/>
            <p:cNvSpPr txBox="1">
              <a:spLocks noChangeArrowheads="1"/>
            </p:cNvSpPr>
            <p:nvPr/>
          </p:nvSpPr>
          <p:spPr bwMode="auto">
            <a:xfrm>
              <a:off x="2562" y="2861"/>
              <a:ext cx="318" cy="120"/>
            </a:xfrm>
            <a:prstGeom prst="rect">
              <a:avLst/>
            </a:prstGeom>
            <a:grpFill/>
            <a:ln w="9525">
              <a:noFill/>
              <a:miter lim="800000"/>
              <a:headEnd/>
              <a:tailEnd/>
            </a:ln>
          </p:spPr>
          <p:txBody>
            <a:bodyPr lIns="0" tIns="0" rIns="0" bIns="0">
              <a:spAutoFit/>
            </a:bodyPr>
            <a:lstStyle/>
            <a:p>
              <a:pPr algn="ctr">
                <a:spcBef>
                  <a:spcPct val="50000"/>
                </a:spcBef>
                <a:defRPr/>
              </a:pPr>
              <a:endParaRPr lang="en-US" dirty="0"/>
            </a:p>
          </p:txBody>
        </p:sp>
      </p:grpSp>
      <p:grpSp>
        <p:nvGrpSpPr>
          <p:cNvPr id="3" name="Group 18"/>
          <p:cNvGrpSpPr>
            <a:grpSpLocks/>
          </p:cNvGrpSpPr>
          <p:nvPr/>
        </p:nvGrpSpPr>
        <p:grpSpPr bwMode="auto">
          <a:xfrm>
            <a:off x="6731375" y="2780929"/>
            <a:ext cx="1512168" cy="720080"/>
            <a:chOff x="2633" y="2704"/>
            <a:chExt cx="499" cy="409"/>
          </a:xfrm>
          <a:solidFill>
            <a:srgbClr val="FFFF00"/>
          </a:solidFill>
        </p:grpSpPr>
        <p:sp>
          <p:nvSpPr>
            <p:cNvPr id="7" name="AutoShape 19"/>
            <p:cNvSpPr>
              <a:spLocks noChangeArrowheads="1"/>
            </p:cNvSpPr>
            <p:nvPr/>
          </p:nvSpPr>
          <p:spPr bwMode="auto">
            <a:xfrm>
              <a:off x="2633" y="2704"/>
              <a:ext cx="499" cy="409"/>
            </a:xfrm>
            <a:prstGeom prst="octagon">
              <a:avLst>
                <a:gd name="adj" fmla="val 29287"/>
              </a:avLst>
            </a:prstGeom>
            <a:grpFill/>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lt-LT"/>
            </a:p>
          </p:txBody>
        </p:sp>
        <p:sp>
          <p:nvSpPr>
            <p:cNvPr id="8" name="Text Box 20"/>
            <p:cNvSpPr txBox="1">
              <a:spLocks noChangeArrowheads="1"/>
            </p:cNvSpPr>
            <p:nvPr/>
          </p:nvSpPr>
          <p:spPr bwMode="auto">
            <a:xfrm>
              <a:off x="2728" y="2840"/>
              <a:ext cx="309" cy="105"/>
            </a:xfrm>
            <a:prstGeom prst="rect">
              <a:avLst/>
            </a:prstGeom>
            <a:grpFill/>
            <a:ln w="9525">
              <a:noFill/>
              <a:miter lim="800000"/>
              <a:headEnd/>
              <a:tailEnd/>
            </a:ln>
          </p:spPr>
          <p:txBody>
            <a:bodyPr lIns="0" tIns="0" rIns="0" bIns="0">
              <a:spAutoFit/>
            </a:bodyPr>
            <a:lstStyle/>
            <a:p>
              <a:pPr algn="ctr">
                <a:spcBef>
                  <a:spcPct val="50000"/>
                </a:spcBef>
                <a:defRPr/>
              </a:pPr>
              <a:r>
                <a:rPr lang="lt-LT" sz="1200" b="1" dirty="0"/>
                <a:t>Biblioteka</a:t>
              </a:r>
              <a:endParaRPr lang="en-US" sz="1200" b="1" dirty="0"/>
            </a:p>
          </p:txBody>
        </p:sp>
      </p:grpSp>
      <p:sp>
        <p:nvSpPr>
          <p:cNvPr id="10268" name="AutoShape 28"/>
          <p:cNvSpPr>
            <a:spLocks noChangeArrowheads="1"/>
          </p:cNvSpPr>
          <p:nvPr/>
        </p:nvSpPr>
        <p:spPr bwMode="auto">
          <a:xfrm>
            <a:off x="5651500" y="4365625"/>
            <a:ext cx="2016125" cy="865188"/>
          </a:xfrm>
          <a:prstGeom prst="cloudCallout">
            <a:avLst>
              <a:gd name="adj1" fmla="val -50347"/>
              <a:gd name="adj2" fmla="val 99356"/>
            </a:avLst>
          </a:prstGeom>
          <a:solidFill>
            <a:srgbClr val="00B0F0"/>
          </a:solidFill>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lt-LT" sz="1400" b="1" dirty="0"/>
              <a:t>Vietos bendruomenė</a:t>
            </a:r>
            <a:endParaRPr lang="en-US" sz="1400" b="1" dirty="0"/>
          </a:p>
        </p:txBody>
      </p:sp>
      <p:pic>
        <p:nvPicPr>
          <p:cNvPr id="10269" name="Picture 29" descr="j0078739"/>
          <p:cNvPicPr>
            <a:picLocks noChangeAspect="1" noChangeArrowheads="1"/>
          </p:cNvPicPr>
          <p:nvPr/>
        </p:nvPicPr>
        <p:blipFill>
          <a:blip r:embed="rId3"/>
          <a:srcRect/>
          <a:stretch>
            <a:fillRect/>
          </a:stretch>
        </p:blipFill>
        <p:spPr bwMode="auto">
          <a:xfrm>
            <a:off x="4067175" y="4076700"/>
            <a:ext cx="307975" cy="644525"/>
          </a:xfrm>
          <a:prstGeom prst="rect">
            <a:avLst/>
          </a:prstGeom>
          <a:noFill/>
          <a:ln w="9525">
            <a:noFill/>
            <a:miter lim="800000"/>
            <a:headEnd/>
            <a:tailEnd/>
          </a:ln>
        </p:spPr>
      </p:pic>
      <p:pic>
        <p:nvPicPr>
          <p:cNvPr id="10270" name="Picture 30" descr="j0078742"/>
          <p:cNvPicPr>
            <a:picLocks noChangeAspect="1" noChangeArrowheads="1"/>
          </p:cNvPicPr>
          <p:nvPr/>
        </p:nvPicPr>
        <p:blipFill>
          <a:blip r:embed="rId4"/>
          <a:srcRect/>
          <a:stretch>
            <a:fillRect/>
          </a:stretch>
        </p:blipFill>
        <p:spPr bwMode="auto">
          <a:xfrm>
            <a:off x="4787900" y="1700213"/>
            <a:ext cx="792163" cy="722312"/>
          </a:xfrm>
          <a:prstGeom prst="rect">
            <a:avLst/>
          </a:prstGeom>
          <a:noFill/>
          <a:ln w="9525">
            <a:noFill/>
            <a:miter lim="800000"/>
            <a:headEnd/>
            <a:tailEnd/>
          </a:ln>
        </p:spPr>
      </p:pic>
      <p:pic>
        <p:nvPicPr>
          <p:cNvPr id="10271" name="Picture 31" descr="j0078752"/>
          <p:cNvPicPr>
            <a:picLocks noChangeAspect="1" noChangeArrowheads="1"/>
          </p:cNvPicPr>
          <p:nvPr/>
        </p:nvPicPr>
        <p:blipFill>
          <a:blip r:embed="rId5"/>
          <a:srcRect/>
          <a:stretch>
            <a:fillRect/>
          </a:stretch>
        </p:blipFill>
        <p:spPr bwMode="auto">
          <a:xfrm>
            <a:off x="323850" y="2708275"/>
            <a:ext cx="647700" cy="620713"/>
          </a:xfrm>
          <a:prstGeom prst="rect">
            <a:avLst/>
          </a:prstGeom>
          <a:noFill/>
          <a:ln w="9525">
            <a:noFill/>
            <a:miter lim="800000"/>
            <a:headEnd/>
            <a:tailEnd/>
          </a:ln>
        </p:spPr>
      </p:pic>
      <p:pic>
        <p:nvPicPr>
          <p:cNvPr id="10272" name="Picture 32" descr="j0078813"/>
          <p:cNvPicPr>
            <a:picLocks noChangeAspect="1" noChangeArrowheads="1"/>
          </p:cNvPicPr>
          <p:nvPr/>
        </p:nvPicPr>
        <p:blipFill>
          <a:blip r:embed="rId6"/>
          <a:srcRect/>
          <a:stretch>
            <a:fillRect/>
          </a:stretch>
        </p:blipFill>
        <p:spPr bwMode="auto">
          <a:xfrm>
            <a:off x="3708400" y="6137275"/>
            <a:ext cx="1079500" cy="720725"/>
          </a:xfrm>
          <a:prstGeom prst="rect">
            <a:avLst/>
          </a:prstGeom>
          <a:noFill/>
          <a:ln w="9525">
            <a:noFill/>
            <a:miter lim="800000"/>
            <a:headEnd/>
            <a:tailEnd/>
          </a:ln>
        </p:spPr>
      </p:pic>
      <p:pic>
        <p:nvPicPr>
          <p:cNvPr id="10273" name="Picture 33" descr="EN00631_"/>
          <p:cNvPicPr>
            <a:picLocks noChangeAspect="1" noChangeArrowheads="1"/>
          </p:cNvPicPr>
          <p:nvPr/>
        </p:nvPicPr>
        <p:blipFill>
          <a:blip r:embed="rId7"/>
          <a:srcRect/>
          <a:stretch>
            <a:fillRect/>
          </a:stretch>
        </p:blipFill>
        <p:spPr bwMode="auto">
          <a:xfrm>
            <a:off x="7885113" y="1484313"/>
            <a:ext cx="512762" cy="733425"/>
          </a:xfrm>
          <a:prstGeom prst="rect">
            <a:avLst/>
          </a:prstGeom>
          <a:noFill/>
          <a:ln w="9525">
            <a:noFill/>
            <a:miter lim="800000"/>
            <a:headEnd/>
            <a:tailEnd/>
          </a:ln>
        </p:spPr>
      </p:pic>
      <p:pic>
        <p:nvPicPr>
          <p:cNvPr id="10275" name="Picture 35" descr="j0078743"/>
          <p:cNvPicPr>
            <a:picLocks noChangeAspect="1" noChangeArrowheads="1"/>
          </p:cNvPicPr>
          <p:nvPr/>
        </p:nvPicPr>
        <p:blipFill>
          <a:blip r:embed="rId8"/>
          <a:srcRect/>
          <a:stretch>
            <a:fillRect/>
          </a:stretch>
        </p:blipFill>
        <p:spPr bwMode="auto">
          <a:xfrm>
            <a:off x="5292725" y="5661025"/>
            <a:ext cx="520700" cy="709613"/>
          </a:xfrm>
          <a:prstGeom prst="rect">
            <a:avLst/>
          </a:prstGeom>
          <a:noFill/>
          <a:ln w="9525">
            <a:noFill/>
            <a:miter lim="800000"/>
            <a:headEnd/>
            <a:tailEnd/>
          </a:ln>
        </p:spPr>
      </p:pic>
      <p:pic>
        <p:nvPicPr>
          <p:cNvPr id="10276" name="Picture 36" descr="j0078627"/>
          <p:cNvPicPr>
            <a:picLocks noChangeAspect="1" noChangeArrowheads="1"/>
          </p:cNvPicPr>
          <p:nvPr/>
        </p:nvPicPr>
        <p:blipFill>
          <a:blip r:embed="rId9"/>
          <a:srcRect/>
          <a:stretch>
            <a:fillRect/>
          </a:stretch>
        </p:blipFill>
        <p:spPr bwMode="auto">
          <a:xfrm>
            <a:off x="3995738" y="2420938"/>
            <a:ext cx="720725" cy="708025"/>
          </a:xfrm>
          <a:prstGeom prst="rect">
            <a:avLst/>
          </a:prstGeom>
          <a:noFill/>
          <a:ln w="9525">
            <a:noFill/>
            <a:miter lim="800000"/>
            <a:headEnd/>
            <a:tailEnd/>
          </a:ln>
        </p:spPr>
      </p:pic>
      <p:pic>
        <p:nvPicPr>
          <p:cNvPr id="10277" name="Picture 37" descr="j0078625"/>
          <p:cNvPicPr>
            <a:picLocks noChangeAspect="1" noChangeArrowheads="1"/>
          </p:cNvPicPr>
          <p:nvPr/>
        </p:nvPicPr>
        <p:blipFill>
          <a:blip r:embed="rId10"/>
          <a:srcRect/>
          <a:stretch>
            <a:fillRect/>
          </a:stretch>
        </p:blipFill>
        <p:spPr bwMode="auto">
          <a:xfrm>
            <a:off x="6516688" y="5876925"/>
            <a:ext cx="274637" cy="836613"/>
          </a:xfrm>
          <a:prstGeom prst="rect">
            <a:avLst/>
          </a:prstGeom>
          <a:noFill/>
          <a:ln w="9525">
            <a:noFill/>
            <a:miter lim="800000"/>
            <a:headEnd/>
            <a:tailEnd/>
          </a:ln>
        </p:spPr>
      </p:pic>
      <p:pic>
        <p:nvPicPr>
          <p:cNvPr id="10278" name="Picture 38" descr="j0078703"/>
          <p:cNvPicPr>
            <a:picLocks noChangeAspect="1" noChangeArrowheads="1"/>
          </p:cNvPicPr>
          <p:nvPr/>
        </p:nvPicPr>
        <p:blipFill>
          <a:blip r:embed="rId11"/>
          <a:srcRect/>
          <a:stretch>
            <a:fillRect/>
          </a:stretch>
        </p:blipFill>
        <p:spPr bwMode="auto">
          <a:xfrm>
            <a:off x="1476375" y="1268413"/>
            <a:ext cx="458788" cy="792162"/>
          </a:xfrm>
          <a:prstGeom prst="rect">
            <a:avLst/>
          </a:prstGeom>
          <a:noFill/>
          <a:ln w="9525">
            <a:noFill/>
            <a:miter lim="800000"/>
            <a:headEnd/>
            <a:tailEnd/>
          </a:ln>
        </p:spPr>
      </p:pic>
      <p:sp>
        <p:nvSpPr>
          <p:cNvPr id="52238" name="Text Box 41"/>
          <p:cNvSpPr txBox="1">
            <a:spLocks noChangeArrowheads="1"/>
          </p:cNvSpPr>
          <p:nvPr/>
        </p:nvSpPr>
        <p:spPr bwMode="auto">
          <a:xfrm>
            <a:off x="4645025" y="2576513"/>
            <a:ext cx="1081088" cy="215900"/>
          </a:xfrm>
          <a:prstGeom prst="rect">
            <a:avLst/>
          </a:prstGeom>
          <a:noFill/>
          <a:ln w="9525">
            <a:noFill/>
            <a:miter lim="800000"/>
            <a:headEnd/>
            <a:tailEnd/>
          </a:ln>
        </p:spPr>
        <p:txBody>
          <a:bodyPr lIns="0" tIns="0" rIns="0" bIns="0">
            <a:spAutoFit/>
          </a:bodyPr>
          <a:lstStyle/>
          <a:p>
            <a:pPr algn="ctr">
              <a:spcBef>
                <a:spcPct val="50000"/>
              </a:spcBef>
            </a:pPr>
            <a:endParaRPr lang="en-US" sz="1400" b="1"/>
          </a:p>
        </p:txBody>
      </p:sp>
      <p:sp>
        <p:nvSpPr>
          <p:cNvPr id="10285" name="Text Box 45"/>
          <p:cNvSpPr txBox="1">
            <a:spLocks noChangeArrowheads="1"/>
          </p:cNvSpPr>
          <p:nvPr/>
        </p:nvSpPr>
        <p:spPr bwMode="auto">
          <a:xfrm>
            <a:off x="323850" y="3357563"/>
            <a:ext cx="1008063" cy="792162"/>
          </a:xfrm>
          <a:prstGeom prst="rect">
            <a:avLst/>
          </a:prstGeom>
          <a:solidFill>
            <a:srgbClr val="FFC000"/>
          </a:solidFill>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algn="ctr">
              <a:spcBef>
                <a:spcPct val="50000"/>
              </a:spcBef>
              <a:defRPr/>
            </a:pPr>
            <a:r>
              <a:rPr lang="lt-LT" sz="1400" b="1" dirty="0"/>
              <a:t>Sporto mokykla</a:t>
            </a:r>
            <a:endParaRPr lang="en-US" sz="1400" b="1" dirty="0"/>
          </a:p>
        </p:txBody>
      </p:sp>
      <p:sp>
        <p:nvSpPr>
          <p:cNvPr id="10287" name="Text Box 47"/>
          <p:cNvSpPr txBox="1">
            <a:spLocks noChangeArrowheads="1"/>
          </p:cNvSpPr>
          <p:nvPr/>
        </p:nvSpPr>
        <p:spPr bwMode="auto">
          <a:xfrm>
            <a:off x="1187450" y="2060575"/>
            <a:ext cx="1008063" cy="7921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algn="ctr">
              <a:spcBef>
                <a:spcPct val="50000"/>
              </a:spcBef>
              <a:defRPr/>
            </a:pPr>
            <a:r>
              <a:rPr lang="lt-LT" sz="1400" dirty="0"/>
              <a:t> </a:t>
            </a:r>
            <a:r>
              <a:rPr lang="lt-LT" sz="1400" b="1" dirty="0"/>
              <a:t>Muzikos mokykla</a:t>
            </a:r>
            <a:endParaRPr lang="en-US" sz="1400" b="1" dirty="0"/>
          </a:p>
        </p:txBody>
      </p:sp>
      <p:pic>
        <p:nvPicPr>
          <p:cNvPr id="10274" name="Picture 34" descr="j0078795"/>
          <p:cNvPicPr>
            <a:picLocks noChangeAspect="1" noChangeArrowheads="1"/>
          </p:cNvPicPr>
          <p:nvPr/>
        </p:nvPicPr>
        <p:blipFill>
          <a:blip r:embed="rId12"/>
          <a:srcRect/>
          <a:stretch>
            <a:fillRect/>
          </a:stretch>
        </p:blipFill>
        <p:spPr bwMode="auto">
          <a:xfrm>
            <a:off x="8243888" y="2636838"/>
            <a:ext cx="584200" cy="1071562"/>
          </a:xfrm>
          <a:prstGeom prst="rect">
            <a:avLst/>
          </a:prstGeom>
          <a:noFill/>
          <a:ln w="9525">
            <a:noFill/>
            <a:miter lim="800000"/>
            <a:headEnd/>
            <a:tailEnd/>
          </a:ln>
        </p:spPr>
      </p:pic>
      <p:sp>
        <p:nvSpPr>
          <p:cNvPr id="36" name="Text Box 45"/>
          <p:cNvSpPr txBox="1">
            <a:spLocks noChangeArrowheads="1"/>
          </p:cNvSpPr>
          <p:nvPr/>
        </p:nvSpPr>
        <p:spPr bwMode="auto">
          <a:xfrm>
            <a:off x="6732588" y="1412875"/>
            <a:ext cx="1008062" cy="7921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algn="ctr">
              <a:spcBef>
                <a:spcPct val="50000"/>
              </a:spcBef>
              <a:defRPr/>
            </a:pPr>
            <a:r>
              <a:rPr lang="lt-LT" sz="1400" b="1" dirty="0"/>
              <a:t>Dailės mokykla</a:t>
            </a:r>
            <a:endParaRPr lang="en-US" sz="1400" b="1" dirty="0"/>
          </a:p>
        </p:txBody>
      </p:sp>
      <p:sp>
        <p:nvSpPr>
          <p:cNvPr id="38" name="AutoShape 28"/>
          <p:cNvSpPr>
            <a:spLocks noChangeArrowheads="1"/>
          </p:cNvSpPr>
          <p:nvPr/>
        </p:nvSpPr>
        <p:spPr bwMode="auto">
          <a:xfrm>
            <a:off x="7092950" y="5084763"/>
            <a:ext cx="1800225" cy="865187"/>
          </a:xfrm>
          <a:prstGeom prst="cloudCallout">
            <a:avLst>
              <a:gd name="adj1" fmla="val -50347"/>
              <a:gd name="adj2" fmla="val 99356"/>
            </a:avLst>
          </a:prstGeom>
          <a:solidFill>
            <a:srgbClr val="00B0F0"/>
          </a:solidFill>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lt-LT" sz="1200" b="1" dirty="0"/>
              <a:t>Nevyriausybinė organizacija</a:t>
            </a:r>
            <a:endParaRPr lang="en-US" sz="1200" b="1" dirty="0"/>
          </a:p>
        </p:txBody>
      </p:sp>
      <p:pic>
        <p:nvPicPr>
          <p:cNvPr id="39" name="Picture 38" descr="j0078703"/>
          <p:cNvPicPr>
            <a:picLocks noChangeAspect="1" noChangeArrowheads="1"/>
          </p:cNvPicPr>
          <p:nvPr/>
        </p:nvPicPr>
        <p:blipFill>
          <a:blip r:embed="rId11"/>
          <a:srcRect/>
          <a:stretch>
            <a:fillRect/>
          </a:stretch>
        </p:blipFill>
        <p:spPr bwMode="auto">
          <a:xfrm>
            <a:off x="1331913" y="5732463"/>
            <a:ext cx="458787" cy="793750"/>
          </a:xfrm>
          <a:prstGeom prst="rect">
            <a:avLst/>
          </a:prstGeom>
          <a:noFill/>
          <a:ln w="9525">
            <a:noFill/>
            <a:miter lim="800000"/>
            <a:headEnd/>
            <a:tailEnd/>
          </a:ln>
        </p:spPr>
      </p:pic>
      <p:sp>
        <p:nvSpPr>
          <p:cNvPr id="41" name="Text Box 45"/>
          <p:cNvSpPr txBox="1">
            <a:spLocks noChangeArrowheads="1"/>
          </p:cNvSpPr>
          <p:nvPr/>
        </p:nvSpPr>
        <p:spPr bwMode="auto">
          <a:xfrm>
            <a:off x="2195513" y="3500438"/>
            <a:ext cx="1871662" cy="7921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algn="ctr">
              <a:spcBef>
                <a:spcPct val="50000"/>
              </a:spcBef>
              <a:defRPr/>
            </a:pPr>
            <a:r>
              <a:rPr lang="lt-LT" sz="1400" b="1" dirty="0"/>
              <a:t>Bendrojo ugdymo mokyklos</a:t>
            </a:r>
            <a:endParaRPr lang="en-US" sz="1400" b="1" dirty="0"/>
          </a:p>
        </p:txBody>
      </p:sp>
      <p:sp>
        <p:nvSpPr>
          <p:cNvPr id="42" name="Text Box 45"/>
          <p:cNvSpPr txBox="1">
            <a:spLocks noChangeArrowheads="1"/>
          </p:cNvSpPr>
          <p:nvPr/>
        </p:nvSpPr>
        <p:spPr bwMode="auto">
          <a:xfrm>
            <a:off x="4716463" y="2420938"/>
            <a:ext cx="1584325" cy="10080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algn="ctr">
              <a:spcBef>
                <a:spcPct val="50000"/>
              </a:spcBef>
              <a:defRPr/>
            </a:pPr>
            <a:r>
              <a:rPr lang="lt-LT" sz="1400" b="1" dirty="0"/>
              <a:t>Vaikų ir jaunimo centras</a:t>
            </a:r>
            <a:endParaRPr lang="en-US" sz="1400" b="1" dirty="0"/>
          </a:p>
        </p:txBody>
      </p:sp>
      <p:sp>
        <p:nvSpPr>
          <p:cNvPr id="43" name="Flowchart: Decision 42"/>
          <p:cNvSpPr/>
          <p:nvPr/>
        </p:nvSpPr>
        <p:spPr>
          <a:xfrm>
            <a:off x="2124075" y="4581525"/>
            <a:ext cx="2519363" cy="971550"/>
          </a:xfrm>
          <a:prstGeom prst="flowChartDecision">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400" b="1" dirty="0">
                <a:solidFill>
                  <a:schemeClr val="tx1"/>
                </a:solidFill>
              </a:rPr>
              <a:t>Privatus (verslo) sektorius </a:t>
            </a:r>
            <a:r>
              <a:rPr lang="lt-LT" sz="1400" b="1" dirty="0"/>
              <a:t> </a:t>
            </a:r>
            <a:endParaRPr lang="en-US" sz="1400" b="1" dirty="0"/>
          </a:p>
        </p:txBody>
      </p:sp>
      <p:pic>
        <p:nvPicPr>
          <p:cNvPr id="44" name="Picture 31" descr="j0078752"/>
          <p:cNvPicPr>
            <a:picLocks noChangeAspect="1" noChangeArrowheads="1"/>
          </p:cNvPicPr>
          <p:nvPr/>
        </p:nvPicPr>
        <p:blipFill>
          <a:blip r:embed="rId5"/>
          <a:srcRect/>
          <a:stretch>
            <a:fillRect/>
          </a:stretch>
        </p:blipFill>
        <p:spPr bwMode="auto">
          <a:xfrm>
            <a:off x="3635375" y="4941888"/>
            <a:ext cx="647700" cy="620712"/>
          </a:xfrm>
          <a:prstGeom prst="rect">
            <a:avLst/>
          </a:prstGeom>
          <a:noFill/>
          <a:ln w="9525">
            <a:noFill/>
            <a:miter lim="800000"/>
            <a:headEnd/>
            <a:tailEnd/>
          </a:ln>
        </p:spPr>
      </p:pic>
      <p:pic>
        <p:nvPicPr>
          <p:cNvPr id="45" name="Picture 33" descr="EN00631_"/>
          <p:cNvPicPr>
            <a:picLocks noChangeAspect="1" noChangeArrowheads="1"/>
          </p:cNvPicPr>
          <p:nvPr/>
        </p:nvPicPr>
        <p:blipFill>
          <a:blip r:embed="rId7"/>
          <a:srcRect/>
          <a:stretch>
            <a:fillRect/>
          </a:stretch>
        </p:blipFill>
        <p:spPr bwMode="auto">
          <a:xfrm>
            <a:off x="2555875" y="4868863"/>
            <a:ext cx="512763" cy="733425"/>
          </a:xfrm>
          <a:prstGeom prst="rect">
            <a:avLst/>
          </a:prstGeom>
          <a:noFill/>
          <a:ln w="9525">
            <a:noFill/>
            <a:miter lim="800000"/>
            <a:headEnd/>
            <a:tailEnd/>
          </a:ln>
        </p:spPr>
      </p:pic>
      <p:pic>
        <p:nvPicPr>
          <p:cNvPr id="47" name="Picture 29" descr="j0078739"/>
          <p:cNvPicPr>
            <a:picLocks noChangeAspect="1" noChangeArrowheads="1"/>
          </p:cNvPicPr>
          <p:nvPr/>
        </p:nvPicPr>
        <p:blipFill>
          <a:blip r:embed="rId3"/>
          <a:srcRect/>
          <a:stretch>
            <a:fillRect/>
          </a:stretch>
        </p:blipFill>
        <p:spPr bwMode="auto">
          <a:xfrm>
            <a:off x="2051050" y="3284538"/>
            <a:ext cx="307975" cy="644525"/>
          </a:xfrm>
          <a:prstGeom prst="rect">
            <a:avLst/>
          </a:prstGeom>
          <a:noFill/>
          <a:ln w="9525">
            <a:noFill/>
            <a:miter lim="800000"/>
            <a:headEnd/>
            <a:tailEnd/>
          </a:ln>
        </p:spPr>
      </p:pic>
      <p:pic>
        <p:nvPicPr>
          <p:cNvPr id="48" name="Picture 30" descr="j0078742"/>
          <p:cNvPicPr>
            <a:picLocks noChangeAspect="1" noChangeArrowheads="1"/>
          </p:cNvPicPr>
          <p:nvPr/>
        </p:nvPicPr>
        <p:blipFill>
          <a:blip r:embed="rId4"/>
          <a:srcRect/>
          <a:stretch>
            <a:fillRect/>
          </a:stretch>
        </p:blipFill>
        <p:spPr bwMode="auto">
          <a:xfrm>
            <a:off x="2627313" y="2924175"/>
            <a:ext cx="792162" cy="722313"/>
          </a:xfrm>
          <a:prstGeom prst="rect">
            <a:avLst/>
          </a:prstGeom>
          <a:noFill/>
          <a:ln w="9525">
            <a:noFill/>
            <a:miter lim="800000"/>
            <a:headEnd/>
            <a:tailEnd/>
          </a:ln>
        </p:spPr>
      </p:pic>
      <p:sp>
        <p:nvSpPr>
          <p:cNvPr id="4" name="Taisyklingasis penkiakampis 3"/>
          <p:cNvSpPr/>
          <p:nvPr/>
        </p:nvSpPr>
        <p:spPr>
          <a:xfrm>
            <a:off x="2555875" y="1628775"/>
            <a:ext cx="1800225" cy="758825"/>
          </a:xfrm>
          <a:prstGeom prst="pentagon">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200" b="1" dirty="0">
                <a:solidFill>
                  <a:schemeClr val="tx1"/>
                </a:solidFill>
              </a:rPr>
              <a:t>Universalus </a:t>
            </a:r>
            <a:r>
              <a:rPr lang="lt-LT" sz="1200" b="1" dirty="0" err="1">
                <a:solidFill>
                  <a:schemeClr val="tx1"/>
                </a:solidFill>
              </a:rPr>
              <a:t>daugiafunkcis</a:t>
            </a:r>
            <a:r>
              <a:rPr lang="lt-LT" sz="1200" b="1" dirty="0">
                <a:solidFill>
                  <a:schemeClr val="tx1"/>
                </a:solidFill>
              </a:rPr>
              <a:t> centras</a:t>
            </a:r>
            <a:endParaRPr lang="lt-LT" sz="1200" b="1" dirty="0">
              <a:solidFill>
                <a:schemeClr val="tx1"/>
              </a:solidFill>
            </a:endParaRPr>
          </a:p>
        </p:txBody>
      </p:sp>
      <p:sp>
        <p:nvSpPr>
          <p:cNvPr id="52253" name="Text Box 8"/>
          <p:cNvSpPr txBox="1">
            <a:spLocks noChangeArrowheads="1"/>
          </p:cNvSpPr>
          <p:nvPr/>
        </p:nvSpPr>
        <p:spPr bwMode="auto">
          <a:xfrm>
            <a:off x="620713" y="5753100"/>
            <a:ext cx="733425" cy="198438"/>
          </a:xfrm>
          <a:prstGeom prst="rect">
            <a:avLst/>
          </a:prstGeom>
          <a:solidFill>
            <a:srgbClr val="FFFF00"/>
          </a:solidFill>
          <a:ln w="9525">
            <a:noFill/>
            <a:miter lim="800000"/>
            <a:headEnd/>
            <a:tailEnd/>
          </a:ln>
        </p:spPr>
        <p:txBody>
          <a:bodyPr lIns="0" tIns="0" rIns="0" bIns="0">
            <a:spAutoFit/>
          </a:bodyPr>
          <a:lstStyle/>
          <a:p>
            <a:pPr algn="ctr">
              <a:spcBef>
                <a:spcPct val="50000"/>
              </a:spcBef>
            </a:pPr>
            <a:endParaRPr lang="en-US"/>
          </a:p>
        </p:txBody>
      </p:sp>
      <p:grpSp>
        <p:nvGrpSpPr>
          <p:cNvPr id="40" name="Group 6"/>
          <p:cNvGrpSpPr>
            <a:grpSpLocks/>
          </p:cNvGrpSpPr>
          <p:nvPr/>
        </p:nvGrpSpPr>
        <p:grpSpPr bwMode="auto">
          <a:xfrm>
            <a:off x="4788024" y="3789040"/>
            <a:ext cx="864096" cy="648072"/>
            <a:chOff x="2531" y="2547"/>
            <a:chExt cx="499" cy="566"/>
          </a:xfrm>
          <a:solidFill>
            <a:srgbClr val="FFFF00"/>
          </a:solidFill>
        </p:grpSpPr>
        <p:sp>
          <p:nvSpPr>
            <p:cNvPr id="46" name="AutoShape 7"/>
            <p:cNvSpPr>
              <a:spLocks noChangeArrowheads="1"/>
            </p:cNvSpPr>
            <p:nvPr/>
          </p:nvSpPr>
          <p:spPr bwMode="auto">
            <a:xfrm>
              <a:off x="2531" y="2547"/>
              <a:ext cx="499" cy="566"/>
            </a:xfrm>
            <a:prstGeom prst="octagon">
              <a:avLst>
                <a:gd name="adj" fmla="val 29287"/>
              </a:avLst>
            </a:prstGeom>
            <a:grpFill/>
            <a:ln w="9525">
              <a:solidFill>
                <a:schemeClr val="tx1"/>
              </a:solidFill>
              <a:miter lim="800000"/>
              <a:headEnd/>
              <a:tailEnd/>
            </a:ln>
          </p:spPr>
          <p:txBody>
            <a:bodyPr wrap="none" anchor="ctr"/>
            <a:lstStyle/>
            <a:p>
              <a:pPr>
                <a:defRPr/>
              </a:pPr>
              <a:r>
                <a:rPr lang="lt-LT" sz="1200" b="1" dirty="0"/>
                <a:t>Muziejus</a:t>
              </a:r>
            </a:p>
            <a:p>
              <a:pPr>
                <a:defRPr/>
              </a:pPr>
              <a:r>
                <a:rPr lang="lt-LT" sz="1200" b="1" dirty="0"/>
                <a:t>namai</a:t>
              </a:r>
              <a:endParaRPr lang="lt-LT" sz="1200" b="1" dirty="0"/>
            </a:p>
          </p:txBody>
        </p:sp>
        <p:sp>
          <p:nvSpPr>
            <p:cNvPr id="49" name="Text Box 8"/>
            <p:cNvSpPr txBox="1">
              <a:spLocks noChangeArrowheads="1"/>
            </p:cNvSpPr>
            <p:nvPr/>
          </p:nvSpPr>
          <p:spPr bwMode="auto">
            <a:xfrm>
              <a:off x="2562" y="2861"/>
              <a:ext cx="318" cy="120"/>
            </a:xfrm>
            <a:prstGeom prst="rect">
              <a:avLst/>
            </a:prstGeom>
            <a:grpFill/>
            <a:ln w="9525">
              <a:noFill/>
              <a:miter lim="800000"/>
              <a:headEnd/>
              <a:tailEnd/>
            </a:ln>
          </p:spPr>
          <p:txBody>
            <a:bodyPr lIns="0" tIns="0" rIns="0" bIns="0">
              <a:spAutoFit/>
            </a:bodyPr>
            <a:lstStyle/>
            <a:p>
              <a:pPr algn="ctr">
                <a:spcBef>
                  <a:spcPct val="50000"/>
                </a:spcBef>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74"/>
                                        </p:tgtEl>
                                        <p:attrNameLst>
                                          <p:attrName>style.visibility</p:attrName>
                                        </p:attrNameLst>
                                      </p:cBhvr>
                                      <p:to>
                                        <p:strVal val="visible"/>
                                      </p:to>
                                    </p:set>
                                    <p:anim to="" calcmode="lin" valueType="num">
                                      <p:cBhvr>
                                        <p:cTn id="7" dur="1" fill="hold"/>
                                        <p:tgtEl>
                                          <p:spTgt spid="102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71"/>
                                        </p:tgtEl>
                                        <p:attrNameLst>
                                          <p:attrName>style.visibility</p:attrName>
                                        </p:attrNameLst>
                                      </p:cBhvr>
                                      <p:to>
                                        <p:strVal val="visible"/>
                                      </p:to>
                                    </p:set>
                                    <p:anim to="" calcmode="lin" valueType="num">
                                      <p:cBhvr>
                                        <p:cTn id="10" dur="1" fill="hold"/>
                                        <p:tgtEl>
                                          <p:spTgt spid="1027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72"/>
                                        </p:tgtEl>
                                        <p:attrNameLst>
                                          <p:attrName>style.visibility</p:attrName>
                                        </p:attrNameLst>
                                      </p:cBhvr>
                                      <p:to>
                                        <p:strVal val="visible"/>
                                      </p:to>
                                    </p:set>
                                    <p:anim to="" calcmode="lin" valueType="num">
                                      <p:cBhvr>
                                        <p:cTn id="13" dur="1" fill="hold"/>
                                        <p:tgtEl>
                                          <p:spTgt spid="1027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70"/>
                                        </p:tgtEl>
                                        <p:attrNameLst>
                                          <p:attrName>style.visibility</p:attrName>
                                        </p:attrNameLst>
                                      </p:cBhvr>
                                      <p:to>
                                        <p:strVal val="visible"/>
                                      </p:to>
                                    </p:set>
                                    <p:anim to="" calcmode="lin" valueType="num">
                                      <p:cBhvr>
                                        <p:cTn id="16" dur="1" fill="hold"/>
                                        <p:tgtEl>
                                          <p:spTgt spid="10270"/>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278"/>
                                        </p:tgtEl>
                                        <p:attrNameLst>
                                          <p:attrName>style.visibility</p:attrName>
                                        </p:attrNameLst>
                                      </p:cBhvr>
                                      <p:to>
                                        <p:strVal val="visible"/>
                                      </p:to>
                                    </p:set>
                                    <p:anim to="" calcmode="lin" valueType="num">
                                      <p:cBhvr>
                                        <p:cTn id="19" dur="1" fill="hold"/>
                                        <p:tgtEl>
                                          <p:spTgt spid="10278"/>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273"/>
                                        </p:tgtEl>
                                        <p:attrNameLst>
                                          <p:attrName>style.visibility</p:attrName>
                                        </p:attrNameLst>
                                      </p:cBhvr>
                                      <p:to>
                                        <p:strVal val="visible"/>
                                      </p:to>
                                    </p:set>
                                    <p:anim to="" calcmode="lin" valueType="num">
                                      <p:cBhvr>
                                        <p:cTn id="22" dur="1" fill="hold"/>
                                        <p:tgtEl>
                                          <p:spTgt spid="10273"/>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0277"/>
                                        </p:tgtEl>
                                        <p:attrNameLst>
                                          <p:attrName>style.visibility</p:attrName>
                                        </p:attrNameLst>
                                      </p:cBhvr>
                                      <p:to>
                                        <p:strVal val="visible"/>
                                      </p:to>
                                    </p:set>
                                    <p:anim to="" calcmode="lin" valueType="num">
                                      <p:cBhvr>
                                        <p:cTn id="25" dur="1" fill="hold"/>
                                        <p:tgtEl>
                                          <p:spTgt spid="10277"/>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0275"/>
                                        </p:tgtEl>
                                        <p:attrNameLst>
                                          <p:attrName>style.visibility</p:attrName>
                                        </p:attrNameLst>
                                      </p:cBhvr>
                                      <p:to>
                                        <p:strVal val="visible"/>
                                      </p:to>
                                    </p:set>
                                    <p:anim to="" calcmode="lin" valueType="num">
                                      <p:cBhvr>
                                        <p:cTn id="28" dur="1" fill="hold"/>
                                        <p:tgtEl>
                                          <p:spTgt spid="10275"/>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0269"/>
                                        </p:tgtEl>
                                        <p:attrNameLst>
                                          <p:attrName>style.visibility</p:attrName>
                                        </p:attrNameLst>
                                      </p:cBhvr>
                                      <p:to>
                                        <p:strVal val="visible"/>
                                      </p:to>
                                    </p:set>
                                    <p:anim to="" calcmode="lin" valueType="num">
                                      <p:cBhvr>
                                        <p:cTn id="31" dur="1" fill="hold"/>
                                        <p:tgtEl>
                                          <p:spTgt spid="10269"/>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0276"/>
                                        </p:tgtEl>
                                        <p:attrNameLst>
                                          <p:attrName>style.visibility</p:attrName>
                                        </p:attrNameLst>
                                      </p:cBhvr>
                                      <p:to>
                                        <p:strVal val="visible"/>
                                      </p:to>
                                    </p:set>
                                    <p:anim to="" calcmode="lin" valueType="num">
                                      <p:cBhvr>
                                        <p:cTn id="34" dur="1" fill="hold"/>
                                        <p:tgtEl>
                                          <p:spTgt spid="10276"/>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287"/>
                                        </p:tgtEl>
                                        <p:attrNameLst>
                                          <p:attrName>style.visibility</p:attrName>
                                        </p:attrNameLst>
                                      </p:cBhvr>
                                      <p:to>
                                        <p:strVal val="visible"/>
                                      </p:to>
                                    </p:set>
                                    <p:animEffect transition="in" filter="fade">
                                      <p:cBhvr>
                                        <p:cTn id="39" dur="2000"/>
                                        <p:tgtEl>
                                          <p:spTgt spid="1028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85"/>
                                        </p:tgtEl>
                                        <p:attrNameLst>
                                          <p:attrName>style.visibility</p:attrName>
                                        </p:attrNameLst>
                                      </p:cBhvr>
                                      <p:to>
                                        <p:strVal val="visible"/>
                                      </p:to>
                                    </p:set>
                                    <p:animEffect transition="in" filter="fade">
                                      <p:cBhvr>
                                        <p:cTn id="42" dur="2000"/>
                                        <p:tgtEl>
                                          <p:spTgt spid="102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2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268"/>
                                        </p:tgtEl>
                                        <p:attrNameLst>
                                          <p:attrName>style.visibility</p:attrName>
                                        </p:attrNameLst>
                                      </p:cBhvr>
                                      <p:to>
                                        <p:strVal val="visible"/>
                                      </p:to>
                                    </p:set>
                                    <p:animEffect transition="in" filter="wipe(down)">
                                      <p:cBhvr>
                                        <p:cTn id="55" dur="1000"/>
                                        <p:tgtEl>
                                          <p:spTgt spid="102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1000"/>
                                        <p:tgtEl>
                                          <p:spTgt spid="38"/>
                                        </p:tgtEl>
                                      </p:cBhvr>
                                    </p:animEffect>
                                  </p:childTnLst>
                                </p:cTn>
                              </p:par>
                              <p:par>
                                <p:cTn id="64" presetID="24"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 to="" calcmode="lin" valueType="num">
                                      <p:cBhvr>
                                        <p:cTn id="66" dur="1" fill="hold"/>
                                        <p:tgtEl>
                                          <p:spTgt spid="39"/>
                                        </p:tgtEl>
                                        <p:attrNameLst>
                                          <p:attrName/>
                                        </p:attrNameLst>
                                      </p:cBhvr>
                                    </p:anim>
                                  </p:childTnLst>
                                </p:cTn>
                              </p:par>
                              <p:par>
                                <p:cTn id="67" presetID="10"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000"/>
                                        <p:tgtEl>
                                          <p:spTgt spid="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2000"/>
                                        <p:tgtEl>
                                          <p:spTgt spid="42"/>
                                        </p:tgtEl>
                                      </p:cBhvr>
                                    </p:animEffect>
                                  </p:childTnLst>
                                </p:cTn>
                              </p:par>
                              <p:par>
                                <p:cTn id="73" presetID="24"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 to="" calcmode="lin" valueType="num">
                                      <p:cBhvr>
                                        <p:cTn id="75" dur="1" fill="hold"/>
                                        <p:tgtEl>
                                          <p:spTgt spid="44"/>
                                        </p:tgtEl>
                                        <p:attrNameLst>
                                          <p:attrName/>
                                        </p:attrNameLst>
                                      </p:cBhvr>
                                    </p:anim>
                                  </p:childTnLst>
                                </p:cTn>
                              </p:par>
                              <p:par>
                                <p:cTn id="76" presetID="24"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to="" calcmode="lin" valueType="num">
                                      <p:cBhvr>
                                        <p:cTn id="78" dur="1" fill="hold"/>
                                        <p:tgtEl>
                                          <p:spTgt spid="45"/>
                                        </p:tgtEl>
                                        <p:attrNameLst>
                                          <p:attrName/>
                                        </p:attrNameLst>
                                      </p:cBhvr>
                                    </p:anim>
                                  </p:childTnLst>
                                </p:cTn>
                              </p:par>
                              <p:par>
                                <p:cTn id="79" presetID="24"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 to="" calcmode="lin" valueType="num">
                                      <p:cBhvr>
                                        <p:cTn id="81" dur="1" fill="hold"/>
                                        <p:tgtEl>
                                          <p:spTgt spid="47"/>
                                        </p:tgtEl>
                                        <p:attrNameLst>
                                          <p:attrName/>
                                        </p:attrNameLst>
                                      </p:cBhvr>
                                    </p:anim>
                                  </p:childTnLst>
                                </p:cTn>
                              </p:par>
                              <p:par>
                                <p:cTn id="82" presetID="24"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 to="" calcmode="lin" valueType="num">
                                      <p:cBhvr>
                                        <p:cTn id="84" dur="1" fill="hold"/>
                                        <p:tgtEl>
                                          <p:spTgt spid="48"/>
                                        </p:tgtEl>
                                        <p:attrNameLst>
                                          <p:attrName/>
                                        </p:attrNameLst>
                                      </p:cBhvr>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nimBg="1"/>
      <p:bldP spid="10285" grpId="0" animBg="1"/>
      <p:bldP spid="10287" grpId="0" animBg="1"/>
      <p:bldP spid="36" grpId="0" animBg="1"/>
      <p:bldP spid="38"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ntraštė 1"/>
          <p:cNvSpPr>
            <a:spLocks noGrp="1"/>
          </p:cNvSpPr>
          <p:nvPr>
            <p:ph type="title"/>
          </p:nvPr>
        </p:nvSpPr>
        <p:spPr>
          <a:xfrm>
            <a:off x="457200" y="274638"/>
            <a:ext cx="8229600" cy="3802062"/>
          </a:xfrm>
        </p:spPr>
        <p:txBody>
          <a:bodyPr/>
          <a:lstStyle/>
          <a:p>
            <a:r>
              <a:rPr lang="lt-LT" b="1" smtClean="0"/>
              <a:t/>
            </a:r>
            <a:br>
              <a:rPr lang="lt-LT" b="1" smtClean="0"/>
            </a:br>
            <a:r>
              <a:rPr lang="lt-LT" b="1" smtClean="0"/>
              <a:t/>
            </a:r>
            <a:br>
              <a:rPr lang="lt-LT" b="1" smtClean="0"/>
            </a:br>
            <a:r>
              <a:rPr lang="lt-LT" b="1" smtClean="0"/>
              <a:t/>
            </a:r>
            <a:br>
              <a:rPr lang="lt-LT" b="1" smtClean="0"/>
            </a:br>
            <a:r>
              <a:rPr lang="lt-LT" b="1" smtClean="0"/>
              <a:t>Kas padaryta?</a:t>
            </a:r>
            <a:br>
              <a:rPr lang="lt-LT" b="1" smtClean="0"/>
            </a:br>
            <a:r>
              <a:rPr lang="lt-LT" b="1" smtClean="0"/>
              <a:t>Kokie produktai sukurti įgyvendinant  projektą?</a:t>
            </a:r>
            <a:br>
              <a:rPr lang="lt-LT" b="1" smtClean="0"/>
            </a:br>
            <a:endParaRPr lang="lt-L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ntraštė 1"/>
          <p:cNvSpPr>
            <a:spLocks noGrp="1"/>
          </p:cNvSpPr>
          <p:nvPr>
            <p:ph type="title"/>
          </p:nvPr>
        </p:nvSpPr>
        <p:spPr/>
        <p:txBody>
          <a:bodyPr/>
          <a:lstStyle/>
          <a:p>
            <a:r>
              <a:rPr lang="lt-LT" sz="2400" b="1" smtClean="0"/>
              <a:t>Formalųjį švietimą papildančio (meninio) ugdymo </a:t>
            </a:r>
            <a:br>
              <a:rPr lang="lt-LT" sz="2400" b="1" smtClean="0"/>
            </a:br>
            <a:r>
              <a:rPr lang="lt-LT" sz="2400" b="1" smtClean="0"/>
              <a:t>finansavimo netolygumai tarp savivaldybių </a:t>
            </a:r>
            <a:br>
              <a:rPr lang="lt-LT" sz="2400" b="1" smtClean="0"/>
            </a:br>
            <a:r>
              <a:rPr lang="lt-LT" sz="1800" b="1" smtClean="0"/>
              <a:t>(senas finansavimo modelis)</a:t>
            </a:r>
          </a:p>
        </p:txBody>
      </p:sp>
      <p:graphicFrame>
        <p:nvGraphicFramePr>
          <p:cNvPr id="3" name="Lentelė 2"/>
          <p:cNvGraphicFramePr>
            <a:graphicFrameLocks noGrp="1"/>
          </p:cNvGraphicFramePr>
          <p:nvPr/>
        </p:nvGraphicFramePr>
        <p:xfrm>
          <a:off x="468313" y="1557338"/>
          <a:ext cx="8207375" cy="4551362"/>
        </p:xfrm>
        <a:graphic>
          <a:graphicData uri="http://schemas.openxmlformats.org/drawingml/2006/table">
            <a:tbl>
              <a:tblPr>
                <a:tableStyleId>{5C22544A-7EE6-4342-B048-85BDC9FD1C3A}</a:tableStyleId>
              </a:tblPr>
              <a:tblGrid>
                <a:gridCol w="3889920"/>
                <a:gridCol w="1282496"/>
                <a:gridCol w="1282496"/>
                <a:gridCol w="1754001"/>
              </a:tblGrid>
              <a:tr h="845485">
                <a:tc>
                  <a:txBody>
                    <a:bodyPr/>
                    <a:lstStyle/>
                    <a:p>
                      <a:pPr algn="l" fontAlgn="b"/>
                      <a:r>
                        <a:rPr lang="lt-LT" sz="1400" u="none" strike="noStrike" dirty="0">
                          <a:effectLst/>
                        </a:rPr>
                        <a:t> </a:t>
                      </a:r>
                      <a:endParaRPr lang="lt-LT" sz="1400" b="0" i="0" u="none" strike="noStrike" dirty="0">
                        <a:solidFill>
                          <a:srgbClr val="000000"/>
                        </a:solidFill>
                        <a:effectLst/>
                        <a:latin typeface="Calibri"/>
                      </a:endParaRPr>
                    </a:p>
                  </a:txBody>
                  <a:tcPr marL="8320" marR="8320" marT="8320" marB="0" anchor="b"/>
                </a:tc>
                <a:tc>
                  <a:txBody>
                    <a:bodyPr/>
                    <a:lstStyle/>
                    <a:p>
                      <a:pPr algn="l" fontAlgn="b"/>
                      <a:r>
                        <a:rPr lang="fi-FI" sz="1400" b="1" u="none" strike="noStrike" dirty="0">
                          <a:effectLst/>
                        </a:rPr>
                        <a:t>Kaina mokinio krepšeliui per metus</a:t>
                      </a:r>
                      <a:endParaRPr lang="fi-FI" sz="1400" b="1" i="0" u="none" strike="noStrike" dirty="0">
                        <a:solidFill>
                          <a:srgbClr val="000000"/>
                        </a:solidFill>
                        <a:effectLst/>
                        <a:latin typeface="Calibri"/>
                      </a:endParaRPr>
                    </a:p>
                  </a:txBody>
                  <a:tcPr marL="8320" marR="8320" marT="8320" marB="0" anchor="b"/>
                </a:tc>
                <a:tc>
                  <a:txBody>
                    <a:bodyPr/>
                    <a:lstStyle/>
                    <a:p>
                      <a:pPr algn="l" fontAlgn="b"/>
                      <a:r>
                        <a:rPr lang="lt-LT" sz="1400" b="1" u="none" strike="noStrike" dirty="0">
                          <a:effectLst/>
                        </a:rPr>
                        <a:t> </a:t>
                      </a:r>
                      <a:endParaRPr lang="lt-LT" sz="1400" b="1" i="0" u="none" strike="noStrike" dirty="0">
                        <a:solidFill>
                          <a:srgbClr val="000000"/>
                        </a:solidFill>
                        <a:effectLst/>
                        <a:latin typeface="Calibri"/>
                      </a:endParaRPr>
                    </a:p>
                  </a:txBody>
                  <a:tcPr marL="8320" marR="8320" marT="8320" marB="0" anchor="b"/>
                </a:tc>
                <a:tc>
                  <a:txBody>
                    <a:bodyPr/>
                    <a:lstStyle/>
                    <a:p>
                      <a:pPr algn="l" fontAlgn="b"/>
                      <a:r>
                        <a:rPr lang="lt-LT" sz="1400" b="1" u="none" strike="noStrike" dirty="0">
                          <a:effectLst/>
                        </a:rPr>
                        <a:t> </a:t>
                      </a:r>
                      <a:endParaRPr lang="lt-LT" sz="1400" b="1" i="0" u="none" strike="noStrike" dirty="0">
                        <a:solidFill>
                          <a:srgbClr val="000000"/>
                        </a:solidFill>
                        <a:effectLst/>
                        <a:latin typeface="Calibri"/>
                      </a:endParaRPr>
                    </a:p>
                  </a:txBody>
                  <a:tcPr marL="8320" marR="8320" marT="8320" marB="0" anchor="b"/>
                </a:tc>
              </a:tr>
              <a:tr h="244803">
                <a:tc>
                  <a:txBody>
                    <a:bodyPr/>
                    <a:lstStyle/>
                    <a:p>
                      <a:pPr algn="l" fontAlgn="b"/>
                      <a:r>
                        <a:rPr lang="lt-LT" sz="1400" u="none" strike="noStrike">
                          <a:effectLst/>
                        </a:rPr>
                        <a:t> </a:t>
                      </a:r>
                      <a:endParaRPr lang="lt-LT" sz="1400" b="0" i="0" u="none" strike="noStrike">
                        <a:solidFill>
                          <a:srgbClr val="000000"/>
                        </a:solidFill>
                        <a:effectLst/>
                        <a:latin typeface="Calibri"/>
                      </a:endParaRPr>
                    </a:p>
                  </a:txBody>
                  <a:tcPr marL="8320" marR="8320" marT="8320" marB="0" anchor="b"/>
                </a:tc>
                <a:tc gridSpan="2">
                  <a:txBody>
                    <a:bodyPr/>
                    <a:lstStyle/>
                    <a:p>
                      <a:pPr algn="ctr" fontAlgn="b"/>
                      <a:r>
                        <a:rPr lang="lt-LT" sz="1400" b="1" u="none" strike="noStrike" dirty="0">
                          <a:effectLst/>
                        </a:rPr>
                        <a:t>Ugdymo metai</a:t>
                      </a:r>
                      <a:endParaRPr lang="lt-LT" sz="1400" b="1" i="0" u="none" strike="noStrike" dirty="0">
                        <a:solidFill>
                          <a:srgbClr val="000000"/>
                        </a:solidFill>
                        <a:effectLst/>
                        <a:latin typeface="Calibri"/>
                      </a:endParaRPr>
                    </a:p>
                  </a:txBody>
                  <a:tcPr marL="8320" marR="8320" marT="8320" marB="0" anchor="b"/>
                </a:tc>
                <a:tc hMerge="1">
                  <a:txBody>
                    <a:bodyPr/>
                    <a:lstStyle/>
                    <a:p>
                      <a:endParaRPr lang="lt-LT"/>
                    </a:p>
                  </a:txBody>
                  <a:tcPr/>
                </a:tc>
                <a:tc>
                  <a:txBody>
                    <a:bodyPr/>
                    <a:lstStyle/>
                    <a:p>
                      <a:pPr algn="l" fontAlgn="b"/>
                      <a:r>
                        <a:rPr lang="lt-LT" sz="1400" u="none" strike="noStrike">
                          <a:effectLst/>
                        </a:rPr>
                        <a:t> </a:t>
                      </a:r>
                      <a:endParaRPr lang="lt-LT" sz="1400" b="0" i="0" u="none" strike="noStrike">
                        <a:solidFill>
                          <a:srgbClr val="000000"/>
                        </a:solidFill>
                        <a:effectLst/>
                        <a:latin typeface="Calibri"/>
                      </a:endParaRPr>
                    </a:p>
                  </a:txBody>
                  <a:tcPr marL="8320" marR="8320" marT="8320" marB="0" anchor="b"/>
                </a:tc>
              </a:tr>
              <a:tr h="244803">
                <a:tc>
                  <a:txBody>
                    <a:bodyPr/>
                    <a:lstStyle/>
                    <a:p>
                      <a:pPr algn="l" fontAlgn="b"/>
                      <a:r>
                        <a:rPr lang="lt-LT" sz="1400" b="1" u="none" strike="noStrike" dirty="0">
                          <a:solidFill>
                            <a:srgbClr val="C00000"/>
                          </a:solidFill>
                          <a:effectLst/>
                        </a:rPr>
                        <a:t>Choreografija</a:t>
                      </a:r>
                      <a:endParaRPr lang="lt-LT" sz="1400" b="1" i="0" u="none" strike="noStrike" dirty="0">
                        <a:solidFill>
                          <a:srgbClr val="C00000"/>
                        </a:solidFill>
                        <a:effectLst/>
                        <a:latin typeface="Calibri"/>
                      </a:endParaRPr>
                    </a:p>
                  </a:txBody>
                  <a:tcPr marL="8320" marR="8320" marT="8320" marB="0" anchor="b"/>
                </a:tc>
                <a:tc>
                  <a:txBody>
                    <a:bodyPr/>
                    <a:lstStyle/>
                    <a:p>
                      <a:pPr algn="ctr" fontAlgn="ctr"/>
                      <a:r>
                        <a:rPr lang="lt-LT" sz="1400" b="1" u="none" strike="noStrike" dirty="0">
                          <a:effectLst/>
                        </a:rPr>
                        <a:t>1</a:t>
                      </a:r>
                      <a:endParaRPr lang="lt-LT" sz="1400" b="1" i="0" u="none" strike="noStrike" dirty="0">
                        <a:solidFill>
                          <a:srgbClr val="000000"/>
                        </a:solidFill>
                        <a:effectLst/>
                        <a:latin typeface="Calibri"/>
                      </a:endParaRPr>
                    </a:p>
                  </a:txBody>
                  <a:tcPr marL="8320" marR="8320" marT="8320" marB="0" anchor="ctr"/>
                </a:tc>
                <a:tc>
                  <a:txBody>
                    <a:bodyPr/>
                    <a:lstStyle/>
                    <a:p>
                      <a:pPr algn="ctr" fontAlgn="ctr"/>
                      <a:r>
                        <a:rPr lang="lt-LT" sz="1400" b="1" u="none" strike="noStrike" dirty="0">
                          <a:effectLst/>
                        </a:rPr>
                        <a:t>3</a:t>
                      </a:r>
                      <a:endParaRPr lang="lt-LT" sz="1400" b="1" i="0" u="none" strike="noStrike" dirty="0">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u="none" strike="noStrike">
                          <a:effectLst/>
                        </a:rPr>
                        <a:t>Šilalės meno mokykla</a:t>
                      </a:r>
                      <a:endParaRPr lang="lt-LT" sz="1400" b="0" i="0" u="none" strike="noStrike">
                        <a:solidFill>
                          <a:srgbClr val="000000"/>
                        </a:solidFill>
                        <a:effectLst/>
                        <a:latin typeface="Calibri"/>
                      </a:endParaRPr>
                    </a:p>
                  </a:txBody>
                  <a:tcPr marL="8320" marR="8320" marT="8320" marB="0" anchor="b"/>
                </a:tc>
                <a:tc>
                  <a:txBody>
                    <a:bodyPr/>
                    <a:lstStyle/>
                    <a:p>
                      <a:pPr algn="ctr" fontAlgn="ctr"/>
                      <a:r>
                        <a:rPr lang="lt-LT" sz="1400" u="none" strike="noStrike">
                          <a:effectLst/>
                        </a:rPr>
                        <a:t>375,77</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1409,14</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min</a:t>
                      </a:r>
                      <a:endParaRPr lang="lt-LT" sz="1400" b="0" i="0" u="none" strike="noStrike">
                        <a:solidFill>
                          <a:srgbClr val="000000"/>
                        </a:solidFill>
                        <a:effectLst/>
                        <a:latin typeface="Calibri"/>
                      </a:endParaRPr>
                    </a:p>
                  </a:txBody>
                  <a:tcPr marL="8320" marR="8320" marT="8320" marB="0" anchor="ctr"/>
                </a:tc>
              </a:tr>
              <a:tr h="292314">
                <a:tc>
                  <a:txBody>
                    <a:bodyPr/>
                    <a:lstStyle/>
                    <a:p>
                      <a:pPr algn="l" fontAlgn="b"/>
                      <a:r>
                        <a:rPr lang="lt-LT" sz="1400" u="none" strike="noStrike" dirty="0">
                          <a:effectLst/>
                        </a:rPr>
                        <a:t>Neringos meno </a:t>
                      </a:r>
                      <a:r>
                        <a:rPr lang="lt-LT" sz="1400" u="none" strike="noStrike" dirty="0" smtClean="0">
                          <a:effectLst/>
                        </a:rPr>
                        <a:t>mokykla</a:t>
                      </a:r>
                    </a:p>
                    <a:p>
                      <a:pPr algn="l" fontAlgn="b"/>
                      <a:endParaRPr lang="lt-LT" sz="1400" b="0" i="0" u="none" strike="noStrike" dirty="0">
                        <a:solidFill>
                          <a:srgbClr val="000000"/>
                        </a:solidFill>
                        <a:effectLst/>
                        <a:latin typeface="Calibri"/>
                      </a:endParaRPr>
                    </a:p>
                  </a:txBody>
                  <a:tcPr marL="8320" marR="8320" marT="8320" marB="0" anchor="b"/>
                </a:tc>
                <a:tc>
                  <a:txBody>
                    <a:bodyPr/>
                    <a:lstStyle/>
                    <a:p>
                      <a:pPr algn="ctr" fontAlgn="ctr"/>
                      <a:r>
                        <a:rPr lang="lt-LT" sz="1400" u="none" strike="noStrike" dirty="0">
                          <a:effectLst/>
                        </a:rPr>
                        <a:t>2244</a:t>
                      </a:r>
                      <a:endParaRPr lang="lt-LT" sz="1400" b="0" i="0" u="none" strike="noStrike" dirty="0">
                        <a:solidFill>
                          <a:srgbClr val="000000"/>
                        </a:solidFill>
                        <a:effectLst/>
                        <a:latin typeface="Calibri"/>
                      </a:endParaRPr>
                    </a:p>
                  </a:txBody>
                  <a:tcPr marL="8320" marR="8320" marT="8320" marB="0" anchor="ctr"/>
                </a:tc>
                <a:tc>
                  <a:txBody>
                    <a:bodyPr/>
                    <a:lstStyle/>
                    <a:p>
                      <a:pPr algn="ctr" fontAlgn="ctr"/>
                      <a:r>
                        <a:rPr lang="lt-LT" sz="1400" u="none" strike="noStrike">
                          <a:effectLst/>
                        </a:rPr>
                        <a:t>1909</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max</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b="1" u="none" strike="noStrike" dirty="0">
                          <a:solidFill>
                            <a:srgbClr val="C00000"/>
                          </a:solidFill>
                          <a:effectLst/>
                        </a:rPr>
                        <a:t>Dailė</a:t>
                      </a:r>
                      <a:endParaRPr lang="lt-LT" sz="1400" b="1" i="0" u="none" strike="noStrike" dirty="0">
                        <a:solidFill>
                          <a:srgbClr val="C00000"/>
                        </a:solidFill>
                        <a:effectLst/>
                        <a:latin typeface="Calibri"/>
                      </a:endParaRPr>
                    </a:p>
                  </a:txBody>
                  <a:tcPr marL="8320" marR="8320" marT="8320" marB="0" anchor="b"/>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u="none" strike="noStrike">
                          <a:effectLst/>
                        </a:rPr>
                        <a:t>Trakų meno mokykla</a:t>
                      </a:r>
                      <a:endParaRPr lang="lt-LT" sz="1400" b="0" i="0" u="none" strike="noStrike">
                        <a:solidFill>
                          <a:srgbClr val="000000"/>
                        </a:solidFill>
                        <a:effectLst/>
                        <a:latin typeface="Calibri"/>
                      </a:endParaRPr>
                    </a:p>
                  </a:txBody>
                  <a:tcPr marL="8320" marR="8320" marT="8320" marB="0" anchor="b"/>
                </a:tc>
                <a:tc>
                  <a:txBody>
                    <a:bodyPr/>
                    <a:lstStyle/>
                    <a:p>
                      <a:pPr algn="ctr" fontAlgn="ctr"/>
                      <a:r>
                        <a:rPr lang="lt-LT" sz="1400" u="none" strike="noStrike">
                          <a:effectLst/>
                        </a:rPr>
                        <a:t>540,94</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1556,41</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min</a:t>
                      </a:r>
                      <a:endParaRPr lang="lt-LT" sz="1400" b="0" i="0" u="none" strike="noStrike">
                        <a:solidFill>
                          <a:srgbClr val="000000"/>
                        </a:solidFill>
                        <a:effectLst/>
                        <a:latin typeface="Calibri"/>
                      </a:endParaRPr>
                    </a:p>
                  </a:txBody>
                  <a:tcPr marL="8320" marR="8320" marT="8320" marB="0" anchor="ctr"/>
                </a:tc>
              </a:tr>
              <a:tr h="277985">
                <a:tc>
                  <a:txBody>
                    <a:bodyPr/>
                    <a:lstStyle/>
                    <a:p>
                      <a:pPr algn="l" fontAlgn="b"/>
                      <a:r>
                        <a:rPr lang="lt-LT" sz="1400" u="none" strike="noStrike" dirty="0">
                          <a:effectLst/>
                        </a:rPr>
                        <a:t>Mykolo Kleopo Oginskio meno </a:t>
                      </a:r>
                      <a:r>
                        <a:rPr lang="lt-LT" sz="1400" u="none" strike="noStrike" dirty="0" smtClean="0">
                          <a:effectLst/>
                        </a:rPr>
                        <a:t>mokykla</a:t>
                      </a:r>
                    </a:p>
                    <a:p>
                      <a:pPr algn="l" fontAlgn="b"/>
                      <a:endParaRPr lang="lt-LT" sz="1400" b="0" i="0" u="none" strike="noStrike" dirty="0">
                        <a:solidFill>
                          <a:srgbClr val="000000"/>
                        </a:solidFill>
                        <a:effectLst/>
                        <a:latin typeface="Calibri"/>
                      </a:endParaRPr>
                    </a:p>
                  </a:txBody>
                  <a:tcPr marL="8320" marR="8320" marT="8320" marB="0" anchor="b"/>
                </a:tc>
                <a:tc>
                  <a:txBody>
                    <a:bodyPr/>
                    <a:lstStyle/>
                    <a:p>
                      <a:pPr algn="ctr" fontAlgn="ctr"/>
                      <a:r>
                        <a:rPr lang="lt-LT" sz="1400" u="none" strike="noStrike">
                          <a:effectLst/>
                        </a:rPr>
                        <a:t>5405,59</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2575,19</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max</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b="1" u="none" strike="noStrike" dirty="0">
                          <a:solidFill>
                            <a:srgbClr val="C00000"/>
                          </a:solidFill>
                          <a:effectLst/>
                        </a:rPr>
                        <a:t>Muzika</a:t>
                      </a:r>
                      <a:r>
                        <a:rPr lang="lt-LT" sz="1400" u="none" strike="noStrike" dirty="0">
                          <a:solidFill>
                            <a:srgbClr val="C00000"/>
                          </a:solidFill>
                          <a:effectLst/>
                        </a:rPr>
                        <a:t> </a:t>
                      </a:r>
                      <a:endParaRPr lang="lt-LT" sz="1400" b="1" i="0" u="none" strike="noStrike" dirty="0">
                        <a:solidFill>
                          <a:srgbClr val="C00000"/>
                        </a:solidFill>
                        <a:effectLst/>
                        <a:latin typeface="Calibri"/>
                      </a:endParaRPr>
                    </a:p>
                  </a:txBody>
                  <a:tcPr marL="8320" marR="8320" marT="8320" marB="0" anchor="b"/>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r>
              <a:tr h="199993">
                <a:tc>
                  <a:txBody>
                    <a:bodyPr/>
                    <a:lstStyle/>
                    <a:p>
                      <a:pPr algn="l" fontAlgn="b"/>
                      <a:r>
                        <a:rPr lang="lt-LT" sz="1400" u="none" strike="noStrike">
                          <a:effectLst/>
                        </a:rPr>
                        <a:t>Rokiškio Rudolfo Lymano muzikos mokykla</a:t>
                      </a:r>
                      <a:endParaRPr lang="lt-LT" sz="1400" b="0" i="0" u="none" strike="noStrike">
                        <a:solidFill>
                          <a:srgbClr val="000000"/>
                        </a:solidFill>
                        <a:effectLst/>
                        <a:latin typeface="Calibri"/>
                      </a:endParaRPr>
                    </a:p>
                  </a:txBody>
                  <a:tcPr marL="8320" marR="8320" marT="8320" marB="0" anchor="b"/>
                </a:tc>
                <a:tc>
                  <a:txBody>
                    <a:bodyPr/>
                    <a:lstStyle/>
                    <a:p>
                      <a:pPr algn="ctr" fontAlgn="ctr"/>
                      <a:r>
                        <a:rPr lang="lt-LT" sz="1400" u="none" strike="noStrike">
                          <a:effectLst/>
                        </a:rPr>
                        <a:t>1773,23</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2878,44</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min</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u="none" strike="noStrike" dirty="0">
                          <a:effectLst/>
                        </a:rPr>
                        <a:t>Molėtų menų </a:t>
                      </a:r>
                      <a:r>
                        <a:rPr lang="lt-LT" sz="1400" u="none" strike="noStrike" dirty="0" smtClean="0">
                          <a:effectLst/>
                        </a:rPr>
                        <a:t>mokykla</a:t>
                      </a:r>
                    </a:p>
                    <a:p>
                      <a:pPr algn="l" fontAlgn="b"/>
                      <a:endParaRPr lang="lt-LT" sz="1400" b="0" i="0" u="none" strike="noStrike" dirty="0">
                        <a:solidFill>
                          <a:srgbClr val="000000"/>
                        </a:solidFill>
                        <a:effectLst/>
                        <a:latin typeface="Calibri"/>
                      </a:endParaRPr>
                    </a:p>
                  </a:txBody>
                  <a:tcPr marL="8320" marR="8320" marT="8320" marB="0" anchor="b"/>
                </a:tc>
                <a:tc>
                  <a:txBody>
                    <a:bodyPr/>
                    <a:lstStyle/>
                    <a:p>
                      <a:pPr algn="ctr" fontAlgn="ctr"/>
                      <a:r>
                        <a:rPr lang="lt-LT" sz="1400" u="none" strike="noStrike">
                          <a:effectLst/>
                        </a:rPr>
                        <a:t>5524,93</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6989,89</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max</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b="1" u="none" strike="noStrike" dirty="0">
                          <a:solidFill>
                            <a:srgbClr val="C00000"/>
                          </a:solidFill>
                          <a:effectLst/>
                        </a:rPr>
                        <a:t>Teatras</a:t>
                      </a:r>
                      <a:endParaRPr lang="lt-LT" sz="1400" b="1" i="0" u="none" strike="noStrike" dirty="0">
                        <a:solidFill>
                          <a:srgbClr val="C00000"/>
                        </a:solidFill>
                        <a:effectLst/>
                        <a:latin typeface="Calibri"/>
                      </a:endParaRPr>
                    </a:p>
                  </a:txBody>
                  <a:tcPr marL="8320" marR="8320" marT="8320" marB="0" anchor="b"/>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 </a:t>
                      </a:r>
                      <a:endParaRPr lang="lt-LT" sz="1400" b="0" i="0" u="none" strike="noStrike">
                        <a:solidFill>
                          <a:srgbClr val="000000"/>
                        </a:solidFill>
                        <a:effectLst/>
                        <a:latin typeface="Calibri"/>
                      </a:endParaRPr>
                    </a:p>
                  </a:txBody>
                  <a:tcPr marL="8320" marR="8320" marT="8320" marB="0" anchor="ctr"/>
                </a:tc>
              </a:tr>
              <a:tr h="147652">
                <a:tc>
                  <a:txBody>
                    <a:bodyPr/>
                    <a:lstStyle/>
                    <a:p>
                      <a:pPr algn="l" fontAlgn="b"/>
                      <a:r>
                        <a:rPr lang="lt-LT" sz="1400" u="none" strike="noStrike" dirty="0">
                          <a:effectLst/>
                        </a:rPr>
                        <a:t>Naujosios Akmenės muzikos mokykla</a:t>
                      </a:r>
                      <a:endParaRPr lang="lt-LT" sz="1400" b="0" i="0" u="none" strike="noStrike" dirty="0">
                        <a:solidFill>
                          <a:srgbClr val="000000"/>
                        </a:solidFill>
                        <a:effectLst/>
                        <a:latin typeface="Calibri"/>
                      </a:endParaRPr>
                    </a:p>
                  </a:txBody>
                  <a:tcPr marL="8320" marR="8320" marT="8320" marB="0" anchor="b"/>
                </a:tc>
                <a:tc>
                  <a:txBody>
                    <a:bodyPr/>
                    <a:lstStyle/>
                    <a:p>
                      <a:pPr algn="ctr" fontAlgn="ctr"/>
                      <a:r>
                        <a:rPr lang="lt-LT" sz="1400" u="none" strike="noStrike">
                          <a:effectLst/>
                        </a:rPr>
                        <a:t>923,18</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2210,18</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min</a:t>
                      </a:r>
                      <a:endParaRPr lang="lt-LT" sz="1400" b="0" i="0" u="none" strike="noStrike">
                        <a:solidFill>
                          <a:srgbClr val="000000"/>
                        </a:solidFill>
                        <a:effectLst/>
                        <a:latin typeface="Calibri"/>
                      </a:endParaRPr>
                    </a:p>
                  </a:txBody>
                  <a:tcPr marL="8320" marR="8320" marT="8320" marB="0" anchor="ctr"/>
                </a:tc>
              </a:tr>
              <a:tr h="244803">
                <a:tc>
                  <a:txBody>
                    <a:bodyPr/>
                    <a:lstStyle/>
                    <a:p>
                      <a:pPr algn="l" fontAlgn="b"/>
                      <a:r>
                        <a:rPr lang="lt-LT" sz="1400" u="none" strike="noStrike">
                          <a:effectLst/>
                        </a:rPr>
                        <a:t>Šilalės meno mokykla</a:t>
                      </a:r>
                      <a:endParaRPr lang="lt-LT" sz="1400" b="0" i="0" u="none" strike="noStrike">
                        <a:solidFill>
                          <a:srgbClr val="000000"/>
                        </a:solidFill>
                        <a:effectLst/>
                        <a:latin typeface="Calibri"/>
                      </a:endParaRPr>
                    </a:p>
                  </a:txBody>
                  <a:tcPr marL="8320" marR="8320" marT="8320" marB="0" anchor="b"/>
                </a:tc>
                <a:tc>
                  <a:txBody>
                    <a:bodyPr/>
                    <a:lstStyle/>
                    <a:p>
                      <a:pPr algn="ctr" fontAlgn="ctr"/>
                      <a:r>
                        <a:rPr lang="lt-LT" sz="1400" u="none" strike="noStrike">
                          <a:effectLst/>
                        </a:rPr>
                        <a:t>3130,42</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a:effectLst/>
                        </a:rPr>
                        <a:t>-</a:t>
                      </a:r>
                      <a:endParaRPr lang="lt-LT" sz="1400" b="0" i="0" u="none" strike="noStrike">
                        <a:solidFill>
                          <a:srgbClr val="000000"/>
                        </a:solidFill>
                        <a:effectLst/>
                        <a:latin typeface="Calibri"/>
                      </a:endParaRPr>
                    </a:p>
                  </a:txBody>
                  <a:tcPr marL="8320" marR="8320" marT="8320" marB="0" anchor="ctr"/>
                </a:tc>
                <a:tc>
                  <a:txBody>
                    <a:bodyPr/>
                    <a:lstStyle/>
                    <a:p>
                      <a:pPr algn="ctr" fontAlgn="ctr"/>
                      <a:r>
                        <a:rPr lang="lt-LT" sz="1400" u="none" strike="noStrike" dirty="0" err="1">
                          <a:effectLst/>
                        </a:rPr>
                        <a:t>max</a:t>
                      </a:r>
                      <a:endParaRPr lang="lt-LT" sz="1400" b="0" i="0" u="none" strike="noStrike" dirty="0">
                        <a:solidFill>
                          <a:srgbClr val="000000"/>
                        </a:solidFill>
                        <a:effectLst/>
                        <a:latin typeface="Calibri"/>
                      </a:endParaRPr>
                    </a:p>
                  </a:txBody>
                  <a:tcPr marL="8320" marR="8320" marT="832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ntraštė 1"/>
          <p:cNvSpPr>
            <a:spLocks noGrp="1"/>
          </p:cNvSpPr>
          <p:nvPr>
            <p:ph type="title"/>
          </p:nvPr>
        </p:nvSpPr>
        <p:spPr/>
        <p:txBody>
          <a:bodyPr/>
          <a:lstStyle/>
          <a:p>
            <a:r>
              <a:rPr lang="lt-LT" sz="2400" b="1" smtClean="0"/>
              <a:t>Formalųjį švietimą papildančio (sportinio) ugdymo </a:t>
            </a:r>
            <a:br>
              <a:rPr lang="lt-LT" sz="2400" b="1" smtClean="0"/>
            </a:br>
            <a:r>
              <a:rPr lang="lt-LT" sz="2400" b="1" smtClean="0"/>
              <a:t>finansavimo netolygumai tarp savivaldybių </a:t>
            </a:r>
            <a:r>
              <a:rPr lang="lt-LT" sz="1600" b="1" smtClean="0"/>
              <a:t>(senas finansavimo modelis)</a:t>
            </a:r>
            <a:br>
              <a:rPr lang="lt-LT" sz="1600" b="1" smtClean="0"/>
            </a:br>
            <a:endParaRPr lang="lt-LT" sz="1600" smtClean="0"/>
          </a:p>
        </p:txBody>
      </p:sp>
      <p:graphicFrame>
        <p:nvGraphicFramePr>
          <p:cNvPr id="3" name="Lentelė 2"/>
          <p:cNvGraphicFramePr>
            <a:graphicFrameLocks noGrp="1"/>
          </p:cNvGraphicFramePr>
          <p:nvPr/>
        </p:nvGraphicFramePr>
        <p:xfrm>
          <a:off x="250825" y="1123950"/>
          <a:ext cx="8642350" cy="5592763"/>
        </p:xfrm>
        <a:graphic>
          <a:graphicData uri="http://schemas.openxmlformats.org/drawingml/2006/table">
            <a:tbl>
              <a:tblPr>
                <a:tableStyleId>{5C22544A-7EE6-4342-B048-85BDC9FD1C3A}</a:tableStyleId>
              </a:tblPr>
              <a:tblGrid>
                <a:gridCol w="3729219"/>
                <a:gridCol w="1205771"/>
                <a:gridCol w="1205771"/>
                <a:gridCol w="1649067"/>
                <a:gridCol w="851133"/>
              </a:tblGrid>
              <a:tr h="288036">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c>
                  <a:txBody>
                    <a:bodyPr/>
                    <a:lstStyle/>
                    <a:p>
                      <a:pPr algn="l" fontAlgn="b"/>
                      <a:r>
                        <a:rPr lang="fi-FI" sz="1000" b="1" u="none" strike="noStrike" dirty="0">
                          <a:effectLst/>
                        </a:rPr>
                        <a:t>Kaina mokinio </a:t>
                      </a:r>
                      <a:r>
                        <a:rPr lang="fi-FI" sz="1000" b="1" u="none" strike="noStrike" dirty="0" smtClean="0">
                          <a:effectLst/>
                        </a:rPr>
                        <a:t>krepšeliui </a:t>
                      </a:r>
                      <a:r>
                        <a:rPr lang="fi-FI" sz="1000" b="1" u="none" strike="noStrike" dirty="0">
                          <a:effectLst/>
                        </a:rPr>
                        <a:t>per metus</a:t>
                      </a:r>
                      <a:endParaRPr lang="fi-FI" sz="1000" b="1" i="0" u="none" strike="noStrike" dirty="0">
                        <a:solidFill>
                          <a:srgbClr val="000000"/>
                        </a:solidFill>
                        <a:effectLst/>
                        <a:latin typeface="Calibri"/>
                      </a:endParaRPr>
                    </a:p>
                  </a:txBody>
                  <a:tcPr marL="4837" marR="4837" marT="4837" marB="0" anchor="b"/>
                </a:tc>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c>
                  <a:txBody>
                    <a:bodyPr/>
                    <a:lstStyle/>
                    <a:p>
                      <a:pPr algn="l" fontAlgn="b"/>
                      <a:r>
                        <a:rPr lang="lt-LT" sz="1000" b="1" u="none" strike="noStrike">
                          <a:effectLst/>
                        </a:rPr>
                        <a:t> </a:t>
                      </a:r>
                      <a:endParaRPr lang="lt-LT" sz="1000" b="1" i="0" u="none" strike="noStrike">
                        <a:solidFill>
                          <a:srgbClr val="000000"/>
                        </a:solidFill>
                        <a:effectLst/>
                        <a:latin typeface="Calibri"/>
                      </a:endParaRPr>
                    </a:p>
                  </a:txBody>
                  <a:tcPr marL="4837" marR="4837" marT="4837" marB="0" anchor="b"/>
                </a:tc>
              </a:tr>
              <a:tr h="161303">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c gridSpan="3">
                  <a:txBody>
                    <a:bodyPr/>
                    <a:lstStyle/>
                    <a:p>
                      <a:pPr algn="ctr" fontAlgn="b"/>
                      <a:r>
                        <a:rPr lang="lt-LT" sz="1000" b="1" u="none" strike="noStrike" dirty="0">
                          <a:effectLst/>
                        </a:rPr>
                        <a:t>Ugdymo metai</a:t>
                      </a:r>
                      <a:endParaRPr lang="lt-LT" sz="1000" b="1" i="0" u="none" strike="noStrike" dirty="0">
                        <a:solidFill>
                          <a:srgbClr val="000000"/>
                        </a:solidFill>
                        <a:effectLst/>
                        <a:latin typeface="Calibri"/>
                      </a:endParaRPr>
                    </a:p>
                  </a:txBody>
                  <a:tcPr marL="4837" marR="4837" marT="4837" marB="0" anchor="b"/>
                </a:tc>
                <a:tc hMerge="1">
                  <a:txBody>
                    <a:bodyPr/>
                    <a:lstStyle/>
                    <a:p>
                      <a:endParaRPr lang="lt-LT"/>
                    </a:p>
                  </a:txBody>
                  <a:tcPr/>
                </a:tc>
                <a:tc hMerge="1">
                  <a:txBody>
                    <a:bodyPr/>
                    <a:lstStyle/>
                    <a:p>
                      <a:endParaRPr lang="lt-LT"/>
                    </a:p>
                  </a:txBody>
                  <a:tcPr/>
                </a:tc>
                <a:tc>
                  <a:txBody>
                    <a:bodyPr/>
                    <a:lstStyle/>
                    <a:p>
                      <a:pPr algn="l" fontAlgn="b"/>
                      <a:r>
                        <a:rPr lang="lt-LT" sz="1000" b="1" u="none" strike="noStrike">
                          <a:effectLst/>
                        </a:rPr>
                        <a:t> </a:t>
                      </a:r>
                      <a:endParaRPr lang="lt-LT" sz="1000" b="1" i="0" u="none" strike="noStrike">
                        <a:solidFill>
                          <a:srgbClr val="000000"/>
                        </a:solidFill>
                        <a:effectLst/>
                        <a:latin typeface="Calibri"/>
                      </a:endParaRPr>
                    </a:p>
                  </a:txBody>
                  <a:tcPr marL="4837" marR="4837" marT="4837" marB="0" anchor="b"/>
                </a:tc>
              </a:tr>
              <a:tr h="183054">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c>
                  <a:txBody>
                    <a:bodyPr/>
                    <a:lstStyle/>
                    <a:p>
                      <a:pPr algn="ctr" fontAlgn="ctr"/>
                      <a:r>
                        <a:rPr lang="lt-LT" sz="1000" b="1" u="none" strike="noStrike" dirty="0">
                          <a:effectLst/>
                        </a:rPr>
                        <a:t>1</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3</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4</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a:effectLst/>
                        </a:rPr>
                        <a:t> </a:t>
                      </a:r>
                      <a:endParaRPr lang="lt-LT" sz="1000" b="1" i="0" u="none" strike="noStrike">
                        <a:solidFill>
                          <a:srgbClr val="000000"/>
                        </a:solidFill>
                        <a:effectLst/>
                        <a:latin typeface="Calibri"/>
                      </a:endParaRPr>
                    </a:p>
                  </a:txBody>
                  <a:tcPr marL="4837" marR="4837" marT="4837" marB="0" anchor="b"/>
                </a:tc>
              </a:tr>
              <a:tr h="161303">
                <a:tc>
                  <a:txBody>
                    <a:bodyPr/>
                    <a:lstStyle/>
                    <a:p>
                      <a:pPr algn="l" fontAlgn="ctr"/>
                      <a:r>
                        <a:rPr lang="lt-LT" sz="1200" b="1" u="none" strike="noStrike" dirty="0">
                          <a:solidFill>
                            <a:srgbClr val="C00000"/>
                          </a:solidFill>
                          <a:effectLst/>
                        </a:rPr>
                        <a:t>Ciklinės </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a:effectLst/>
                        </a:rPr>
                        <a:t> </a:t>
                      </a:r>
                      <a:endParaRPr lang="lt-LT" sz="1000" b="1" i="0" u="none" strike="noStrike">
                        <a:solidFill>
                          <a:srgbClr val="000000"/>
                        </a:solidFill>
                        <a:effectLst/>
                        <a:latin typeface="Calibri"/>
                      </a:endParaRPr>
                    </a:p>
                  </a:txBody>
                  <a:tcPr marL="4837" marR="4837" marT="4837" marB="0" anchor="b"/>
                </a:tc>
              </a:tr>
              <a:tr h="166405">
                <a:tc>
                  <a:txBody>
                    <a:bodyPr/>
                    <a:lstStyle/>
                    <a:p>
                      <a:pPr algn="l" fontAlgn="ctr"/>
                      <a:r>
                        <a:rPr lang="pt-BR" sz="1000" b="1" u="none" strike="noStrike" dirty="0">
                          <a:effectLst/>
                        </a:rPr>
                        <a:t>Utenos kūno kultūros ir sporto centras</a:t>
                      </a:r>
                      <a:endParaRPr lang="pt-BR"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412,87</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2314,57</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2083,11</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73285">
                <a:tc>
                  <a:txBody>
                    <a:bodyPr/>
                    <a:lstStyle/>
                    <a:p>
                      <a:pPr algn="l" fontAlgn="ctr"/>
                      <a:r>
                        <a:rPr lang="lt-LT" sz="1000" b="1" u="none" strike="noStrike" dirty="0">
                          <a:effectLst/>
                        </a:rPr>
                        <a:t>Birštono sporto </a:t>
                      </a:r>
                      <a:r>
                        <a:rPr lang="lt-LT" sz="1000" b="1" u="none" strike="noStrike" dirty="0" smtClean="0">
                          <a:effectLst/>
                        </a:rPr>
                        <a:t>centras</a:t>
                      </a:r>
                    </a:p>
                    <a:p>
                      <a:pPr algn="l" fontAlgn="ct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dirty="0">
                          <a:effectLst/>
                        </a:rPr>
                        <a:t>1168,47</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2793,34</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a:effectLst/>
                        </a:rPr>
                        <a:t>2482,97</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r h="161303">
                <a:tc>
                  <a:txBody>
                    <a:bodyPr/>
                    <a:lstStyle/>
                    <a:p>
                      <a:pPr algn="l" fontAlgn="ctr"/>
                      <a:r>
                        <a:rPr lang="lt-LT" sz="1200" b="1" u="none" strike="noStrike" dirty="0">
                          <a:solidFill>
                            <a:srgbClr val="C00000"/>
                          </a:solidFill>
                          <a:effectLst/>
                        </a:rPr>
                        <a:t>Dvikovos</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r>
              <a:tr h="223604">
                <a:tc>
                  <a:txBody>
                    <a:bodyPr/>
                    <a:lstStyle/>
                    <a:p>
                      <a:pPr algn="l" fontAlgn="ctr"/>
                      <a:r>
                        <a:rPr lang="pt-BR" sz="1000" b="1" u="none" strike="noStrike" dirty="0">
                          <a:effectLst/>
                        </a:rPr>
                        <a:t>Panevėžio kūno kultūros ir sporto centras</a:t>
                      </a:r>
                      <a:endParaRPr lang="pt-BR"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dirty="0">
                          <a:effectLst/>
                        </a:rPr>
                        <a:t>559,70</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945,97</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a:effectLst/>
                        </a:rPr>
                        <a:t>1205,51</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130484">
                <a:tc>
                  <a:txBody>
                    <a:bodyPr/>
                    <a:lstStyle/>
                    <a:p>
                      <a:pPr algn="l" fontAlgn="ctr"/>
                      <a:r>
                        <a:rPr lang="lt-LT" sz="1000" b="1" u="none" strike="noStrike" dirty="0">
                          <a:effectLst/>
                        </a:rPr>
                        <a:t>Vilniaus dvikovės sporto šakų </a:t>
                      </a:r>
                      <a:r>
                        <a:rPr lang="lt-LT" sz="1000" b="1" u="none" strike="noStrike" dirty="0" smtClean="0">
                          <a:effectLst/>
                        </a:rPr>
                        <a:t>mokykla</a:t>
                      </a:r>
                    </a:p>
                    <a:p>
                      <a:pPr algn="l" fontAlgn="ct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1152,74</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1646,77</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a:effectLst/>
                        </a:rPr>
                        <a:t>2280,15</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r h="161303">
                <a:tc>
                  <a:txBody>
                    <a:bodyPr/>
                    <a:lstStyle/>
                    <a:p>
                      <a:pPr algn="l" fontAlgn="ctr"/>
                      <a:r>
                        <a:rPr lang="lt-LT" sz="1200" b="1" u="none" strike="noStrike" dirty="0">
                          <a:solidFill>
                            <a:srgbClr val="C00000"/>
                          </a:solidFill>
                          <a:effectLst/>
                        </a:rPr>
                        <a:t>Taikomosios</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r>
              <a:tr h="178823">
                <a:tc>
                  <a:txBody>
                    <a:bodyPr/>
                    <a:lstStyle/>
                    <a:p>
                      <a:pPr algn="l" fontAlgn="ctr"/>
                      <a:r>
                        <a:rPr lang="lt-LT" sz="1000" b="1" u="none" strike="noStrike">
                          <a:effectLst/>
                        </a:rPr>
                        <a:t>Lazdijų sporto centras</a:t>
                      </a:r>
                      <a:endParaRPr lang="lt-LT" sz="1000" b="1" i="0" u="none" strike="noStrike">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954,57</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1762,28852</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268710">
                <a:tc>
                  <a:txBody>
                    <a:bodyPr/>
                    <a:lstStyle/>
                    <a:p>
                      <a:pPr algn="l" fontAlgn="b"/>
                      <a:r>
                        <a:rPr lang="lt-LT" sz="1000" b="1" u="none" strike="noStrike" dirty="0">
                          <a:effectLst/>
                        </a:rPr>
                        <a:t>Biržų rajono sporto </a:t>
                      </a:r>
                      <a:r>
                        <a:rPr lang="lt-LT" sz="1000" b="1" u="none" strike="noStrike" dirty="0" smtClean="0">
                          <a:effectLst/>
                        </a:rPr>
                        <a:t>mokykla</a:t>
                      </a:r>
                    </a:p>
                    <a:p>
                      <a:pPr algn="l" fontAlgn="b"/>
                      <a:endParaRPr lang="lt-LT" sz="1000" b="1" i="0" u="none" strike="noStrike" dirty="0">
                        <a:solidFill>
                          <a:srgbClr val="000000"/>
                        </a:solidFill>
                        <a:effectLst/>
                        <a:latin typeface="Calibri"/>
                      </a:endParaRPr>
                    </a:p>
                  </a:txBody>
                  <a:tcPr marL="4837" marR="4837" marT="4837" marB="0" anchor="b"/>
                </a:tc>
                <a:tc>
                  <a:txBody>
                    <a:bodyPr/>
                    <a:lstStyle/>
                    <a:p>
                      <a:pPr algn="ctr" fontAlgn="ctr"/>
                      <a:r>
                        <a:rPr lang="lt-LT" sz="1000" b="1" u="none" strike="noStrike">
                          <a:effectLst/>
                        </a:rPr>
                        <a:t>3447,01</a:t>
                      </a:r>
                      <a:endParaRPr lang="lt-LT" sz="1000" b="1" i="0" u="none" strike="noStrike">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1969,72</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2363,66</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r h="161303">
                <a:tc>
                  <a:txBody>
                    <a:bodyPr/>
                    <a:lstStyle/>
                    <a:p>
                      <a:pPr algn="l" fontAlgn="ctr"/>
                      <a:r>
                        <a:rPr lang="lt-LT" sz="1200" b="1" u="none" strike="noStrike" dirty="0">
                          <a:solidFill>
                            <a:srgbClr val="C00000"/>
                          </a:solidFill>
                          <a:effectLst/>
                        </a:rPr>
                        <a:t>Lengvoji atletika</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r>
              <a:tr h="283796">
                <a:tc>
                  <a:txBody>
                    <a:bodyPr/>
                    <a:lstStyle/>
                    <a:p>
                      <a:pPr algn="l" fontAlgn="ctr"/>
                      <a:r>
                        <a:rPr lang="pt-BR" sz="1000" b="1" u="none" strike="noStrike">
                          <a:effectLst/>
                        </a:rPr>
                        <a:t>Panevėžio kūno kultūros ir sporto centras</a:t>
                      </a:r>
                      <a:endParaRPr lang="pt-BR" sz="1000" b="1" i="0" u="none" strike="noStrike">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836,74</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1220,25</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1438,15</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101355">
                <a:tc>
                  <a:txBody>
                    <a:bodyPr/>
                    <a:lstStyle/>
                    <a:p>
                      <a:pPr algn="l" fontAlgn="ctr"/>
                      <a:r>
                        <a:rPr lang="lt-LT" sz="1000" b="1" u="none" strike="noStrike" dirty="0">
                          <a:effectLst/>
                        </a:rPr>
                        <a:t>Sporto centras "</a:t>
                      </a:r>
                      <a:r>
                        <a:rPr lang="lt-LT" sz="1000" b="1" u="none" strike="noStrike" dirty="0" smtClean="0">
                          <a:effectLst/>
                        </a:rPr>
                        <a:t>Sūduva„</a:t>
                      </a:r>
                    </a:p>
                    <a:p>
                      <a:pPr algn="l" fontAlgn="ct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1981,78</a:t>
                      </a:r>
                      <a:endParaRPr lang="lt-LT" sz="1000" b="1" i="0" u="none" strike="noStrike">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1283,44</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1467,11</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r h="161303">
                <a:tc>
                  <a:txBody>
                    <a:bodyPr/>
                    <a:lstStyle/>
                    <a:p>
                      <a:pPr algn="l" fontAlgn="ctr"/>
                      <a:r>
                        <a:rPr lang="lt-LT" sz="1200" b="1" u="none" strike="noStrike" dirty="0">
                          <a:solidFill>
                            <a:srgbClr val="C00000"/>
                          </a:solidFill>
                          <a:effectLst/>
                        </a:rPr>
                        <a:t>Sudėtingos koordinacijos </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a:effectLst/>
                        </a:rPr>
                        <a:t> </a:t>
                      </a:r>
                      <a:endParaRPr lang="lt-LT" sz="1000" b="1" i="0" u="none" strike="noStrike">
                        <a:solidFill>
                          <a:srgbClr val="000000"/>
                        </a:solidFill>
                        <a:effectLst/>
                        <a:latin typeface="Calibri"/>
                      </a:endParaRPr>
                    </a:p>
                  </a:txBody>
                  <a:tcPr marL="4837" marR="4837" marT="4837" marB="0" anchor="b"/>
                </a:tc>
              </a:tr>
              <a:tr h="204681">
                <a:tc>
                  <a:txBody>
                    <a:bodyPr/>
                    <a:lstStyle/>
                    <a:p>
                      <a:pPr algn="l" fontAlgn="ctr"/>
                      <a:r>
                        <a:rPr lang="pt-BR" sz="1000" b="1" u="none" strike="noStrike" dirty="0">
                          <a:effectLst/>
                        </a:rPr>
                        <a:t>BĮ klaipėdos "Viesulo" sporto centras</a:t>
                      </a:r>
                      <a:endParaRPr lang="pt-BR"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908,64</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2163,44</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2462,13</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144016">
                <a:tc>
                  <a:txBody>
                    <a:bodyPr/>
                    <a:lstStyle/>
                    <a:p>
                      <a:pPr algn="l" fontAlgn="ctr"/>
                      <a:r>
                        <a:rPr lang="lt-LT" sz="1000" b="1" u="none" strike="noStrike" dirty="0">
                          <a:effectLst/>
                        </a:rPr>
                        <a:t>Kauno Centro sporto </a:t>
                      </a:r>
                      <a:r>
                        <a:rPr lang="lt-LT" sz="1000" b="1" u="none" strike="noStrike" dirty="0" smtClean="0">
                          <a:effectLst/>
                        </a:rPr>
                        <a:t>mokykla</a:t>
                      </a:r>
                    </a:p>
                    <a:p>
                      <a:pPr algn="l" fontAlgn="ct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dirty="0">
                          <a:effectLst/>
                        </a:rPr>
                        <a:t>1364,61</a:t>
                      </a: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dirty="0">
                          <a:effectLst/>
                        </a:rPr>
                        <a:t>2483,58</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a:effectLst/>
                        </a:rPr>
                        <a:t>2703,47</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r h="203405">
                <a:tc>
                  <a:txBody>
                    <a:bodyPr/>
                    <a:lstStyle/>
                    <a:p>
                      <a:pPr algn="l" fontAlgn="ctr"/>
                      <a:r>
                        <a:rPr lang="lt-LT" sz="1200" b="1" u="none" strike="noStrike" dirty="0">
                          <a:solidFill>
                            <a:srgbClr val="C00000"/>
                          </a:solidFill>
                          <a:effectLst/>
                        </a:rPr>
                        <a:t>Sporto žaidimai</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a:effectLst/>
                        </a:rPr>
                        <a:t> </a:t>
                      </a:r>
                      <a:endParaRPr lang="lt-LT" sz="1000" b="1" i="0" u="none" strike="noStrike">
                        <a:solidFill>
                          <a:srgbClr val="000000"/>
                        </a:solidFill>
                        <a:effectLst/>
                        <a:latin typeface="Calibri"/>
                      </a:endParaRPr>
                    </a:p>
                  </a:txBody>
                  <a:tcPr marL="4837" marR="4837" marT="4837" marB="0" anchor="b"/>
                </a:tc>
              </a:tr>
              <a:tr h="203405">
                <a:tc>
                  <a:txBody>
                    <a:bodyPr/>
                    <a:lstStyle/>
                    <a:p>
                      <a:pPr algn="l" fontAlgn="ctr"/>
                      <a:r>
                        <a:rPr lang="lt-LT" sz="1000" b="1" u="none" strike="noStrike" dirty="0">
                          <a:effectLst/>
                        </a:rPr>
                        <a:t>Šilalės sporto mokykla</a:t>
                      </a: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269,13</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557,48</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487,79</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239471">
                <a:tc>
                  <a:txBody>
                    <a:bodyPr/>
                    <a:lstStyle/>
                    <a:p>
                      <a:pPr algn="l" fontAlgn="ctr"/>
                      <a:r>
                        <a:rPr lang="lt-LT" sz="1000" b="1" u="none" strike="noStrike" dirty="0">
                          <a:effectLst/>
                        </a:rPr>
                        <a:t>Birštono sporto </a:t>
                      </a:r>
                      <a:r>
                        <a:rPr lang="lt-LT" sz="1000" b="1" u="none" strike="noStrike" dirty="0" smtClean="0">
                          <a:effectLst/>
                        </a:rPr>
                        <a:t>centras</a:t>
                      </a:r>
                    </a:p>
                    <a:p>
                      <a:pPr algn="l" fontAlgn="ct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1489,78</a:t>
                      </a:r>
                      <a:endParaRPr lang="lt-LT" sz="1000" b="1" i="0" u="none" strike="noStrike">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2883,45</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r h="203405">
                <a:tc>
                  <a:txBody>
                    <a:bodyPr/>
                    <a:lstStyle/>
                    <a:p>
                      <a:pPr algn="l" fontAlgn="ctr"/>
                      <a:r>
                        <a:rPr lang="lt-LT" sz="1200" b="1" u="none" strike="noStrike" dirty="0">
                          <a:solidFill>
                            <a:srgbClr val="C00000"/>
                          </a:solidFill>
                          <a:effectLst/>
                        </a:rPr>
                        <a:t>Individualieji sporto žaidimai</a:t>
                      </a:r>
                      <a:endParaRPr lang="lt-LT" sz="1200" b="1" i="0" u="none" strike="noStrike" dirty="0">
                        <a:solidFill>
                          <a:srgbClr val="C00000"/>
                        </a:solidFill>
                        <a:effectLst/>
                        <a:latin typeface="Times New Roman"/>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a:effectLst/>
                        </a:rPr>
                        <a:t> </a:t>
                      </a:r>
                      <a:endParaRPr lang="lt-LT" sz="1000" b="1" i="0" u="none" strike="noStrike" dirty="0">
                        <a:solidFill>
                          <a:srgbClr val="000000"/>
                        </a:solidFill>
                        <a:effectLst/>
                        <a:latin typeface="Calibri"/>
                      </a:endParaRPr>
                    </a:p>
                  </a:txBody>
                  <a:tcPr marL="4837" marR="4837" marT="4837" marB="0" anchor="b"/>
                </a:tc>
              </a:tr>
              <a:tr h="158477">
                <a:tc>
                  <a:txBody>
                    <a:bodyPr/>
                    <a:lstStyle/>
                    <a:p>
                      <a:pPr algn="l" fontAlgn="b"/>
                      <a:r>
                        <a:rPr lang="pt-BR" sz="1000" b="1" u="none" strike="noStrike" dirty="0">
                          <a:effectLst/>
                        </a:rPr>
                        <a:t>Panevėžio kūno kultūros ir sporto centras</a:t>
                      </a:r>
                      <a:endParaRPr lang="pt-BR" sz="1000" b="1" i="0" u="none" strike="noStrike" dirty="0">
                        <a:solidFill>
                          <a:srgbClr val="000000"/>
                        </a:solidFill>
                        <a:effectLst/>
                        <a:latin typeface="Calibri"/>
                      </a:endParaRPr>
                    </a:p>
                  </a:txBody>
                  <a:tcPr marL="4837" marR="4837" marT="4837" marB="0" anchor="b"/>
                </a:tc>
                <a:tc>
                  <a:txBody>
                    <a:bodyPr/>
                    <a:lstStyle/>
                    <a:p>
                      <a:pPr algn="ctr" fontAlgn="ctr"/>
                      <a:r>
                        <a:rPr lang="lt-LT" sz="1000" b="1" u="none" strike="noStrike">
                          <a:effectLst/>
                        </a:rPr>
                        <a:t>627,56</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1171,44</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a:effectLst/>
                        </a:rPr>
                        <a:t> </a:t>
                      </a:r>
                      <a:endParaRPr lang="lt-LT" sz="1000" b="1" i="0" u="none" strike="noStrike">
                        <a:solidFill>
                          <a:srgbClr val="000000"/>
                        </a:solidFill>
                        <a:effectLst/>
                        <a:latin typeface="Calibri"/>
                      </a:endParaRPr>
                    </a:p>
                  </a:txBody>
                  <a:tcPr marL="4837" marR="4837" marT="4837" marB="0" anchor="ctr"/>
                </a:tc>
                <a:tc>
                  <a:txBody>
                    <a:bodyPr/>
                    <a:lstStyle/>
                    <a:p>
                      <a:pPr algn="l" fontAlgn="b"/>
                      <a:r>
                        <a:rPr lang="lt-LT" sz="1000" b="1" u="none" strike="noStrike" dirty="0">
                          <a:effectLst/>
                        </a:rPr>
                        <a:t>min</a:t>
                      </a:r>
                      <a:endParaRPr lang="lt-LT" sz="1000" b="1" i="0" u="none" strike="noStrike" dirty="0">
                        <a:solidFill>
                          <a:srgbClr val="000000"/>
                        </a:solidFill>
                        <a:effectLst/>
                        <a:latin typeface="Calibri"/>
                      </a:endParaRPr>
                    </a:p>
                  </a:txBody>
                  <a:tcPr marL="4837" marR="4837" marT="4837" marB="0" anchor="b"/>
                </a:tc>
              </a:tr>
              <a:tr h="314868">
                <a:tc>
                  <a:txBody>
                    <a:bodyPr/>
                    <a:lstStyle/>
                    <a:p>
                      <a:pPr algn="l" fontAlgn="ctr"/>
                      <a:r>
                        <a:rPr lang="lt-LT" sz="1000" b="1" u="none" strike="noStrike" dirty="0">
                          <a:effectLst/>
                        </a:rPr>
                        <a:t>Šiaulių m. savivaldybės BĮ Teniso mokykla</a:t>
                      </a:r>
                      <a:endParaRPr lang="lt-LT" sz="1000" b="1" i="0" u="none" strike="noStrike" dirty="0">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1694,72</a:t>
                      </a:r>
                      <a:endParaRPr lang="lt-LT" sz="1000" b="1" i="0" u="none" strike="noStrike">
                        <a:solidFill>
                          <a:srgbClr val="000000"/>
                        </a:solidFill>
                        <a:effectLst/>
                        <a:latin typeface="Times New Roman"/>
                      </a:endParaRPr>
                    </a:p>
                  </a:txBody>
                  <a:tcPr marL="4837" marR="4837" marT="4837" marB="0" anchor="ctr"/>
                </a:tc>
                <a:tc>
                  <a:txBody>
                    <a:bodyPr/>
                    <a:lstStyle/>
                    <a:p>
                      <a:pPr algn="ctr" fontAlgn="ctr"/>
                      <a:r>
                        <a:rPr lang="lt-LT" sz="1000" b="1" u="none" strike="noStrike">
                          <a:effectLst/>
                        </a:rPr>
                        <a:t>4766,39</a:t>
                      </a:r>
                      <a:endParaRPr lang="lt-LT" sz="1000" b="1" i="0" u="none" strike="noStrike">
                        <a:solidFill>
                          <a:srgbClr val="000000"/>
                        </a:solidFill>
                        <a:effectLst/>
                        <a:latin typeface="Calibri"/>
                      </a:endParaRPr>
                    </a:p>
                  </a:txBody>
                  <a:tcPr marL="4837" marR="4837" marT="4837" marB="0" anchor="ctr"/>
                </a:tc>
                <a:tc>
                  <a:txBody>
                    <a:bodyPr/>
                    <a:lstStyle/>
                    <a:p>
                      <a:pPr algn="ctr" fontAlgn="ctr"/>
                      <a:r>
                        <a:rPr lang="lt-LT" sz="1000" b="1" u="none" strike="noStrike" dirty="0">
                          <a:effectLst/>
                        </a:rPr>
                        <a:t>7414,38</a:t>
                      </a:r>
                      <a:endParaRPr lang="lt-LT" sz="1000" b="1" i="0" u="none" strike="noStrike" dirty="0">
                        <a:solidFill>
                          <a:srgbClr val="000000"/>
                        </a:solidFill>
                        <a:effectLst/>
                        <a:latin typeface="Calibri"/>
                      </a:endParaRPr>
                    </a:p>
                  </a:txBody>
                  <a:tcPr marL="4837" marR="4837" marT="4837" marB="0" anchor="ctr"/>
                </a:tc>
                <a:tc>
                  <a:txBody>
                    <a:bodyPr/>
                    <a:lstStyle/>
                    <a:p>
                      <a:pPr algn="l" fontAlgn="b"/>
                      <a:r>
                        <a:rPr lang="lt-LT" sz="1000" b="1" u="none" strike="noStrike" dirty="0" err="1">
                          <a:effectLst/>
                        </a:rPr>
                        <a:t>max</a:t>
                      </a:r>
                      <a:endParaRPr lang="lt-LT" sz="1000" b="1" i="0" u="none" strike="noStrike" dirty="0">
                        <a:solidFill>
                          <a:srgbClr val="000000"/>
                        </a:solidFill>
                        <a:effectLst/>
                        <a:latin typeface="Calibri"/>
                      </a:endParaRPr>
                    </a:p>
                  </a:txBody>
                  <a:tcPr marL="4837" marR="4837" marT="4837" marB="0" anchor="b"/>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ntraštė 1"/>
          <p:cNvSpPr>
            <a:spLocks noGrp="1"/>
          </p:cNvSpPr>
          <p:nvPr>
            <p:ph type="title"/>
          </p:nvPr>
        </p:nvSpPr>
        <p:spPr/>
        <p:txBody>
          <a:bodyPr/>
          <a:lstStyle/>
          <a:p>
            <a:r>
              <a:rPr lang="lt-LT" sz="2800" b="1" smtClean="0"/>
              <a:t>Klausimai savivaldybių atstovams</a:t>
            </a:r>
          </a:p>
        </p:txBody>
      </p:sp>
      <p:sp>
        <p:nvSpPr>
          <p:cNvPr id="3" name="Stačiakampis 2"/>
          <p:cNvSpPr/>
          <p:nvPr/>
        </p:nvSpPr>
        <p:spPr>
          <a:xfrm>
            <a:off x="611188" y="1997075"/>
            <a:ext cx="7993062" cy="3970338"/>
          </a:xfrm>
          <a:prstGeom prst="rect">
            <a:avLst/>
          </a:prstGeom>
        </p:spPr>
        <p:txBody>
          <a:bodyPr>
            <a:spAutoFit/>
          </a:bodyPr>
          <a:lstStyle/>
          <a:p>
            <a:pPr marL="285750" indent="-285750">
              <a:buFont typeface="Arial" pitchFamily="34" charset="0"/>
              <a:buChar char="•"/>
              <a:defRPr/>
            </a:pPr>
            <a:r>
              <a:rPr lang="lt-LT" b="1" dirty="0"/>
              <a:t>Kokių </a:t>
            </a:r>
            <a:r>
              <a:rPr lang="lt-LT" b="1" dirty="0"/>
              <a:t>tikslų ir kaip </a:t>
            </a:r>
            <a:r>
              <a:rPr lang="lt-LT" b="1" dirty="0"/>
              <a:t>siekiate savo savivaldybėje neformaliuoju </a:t>
            </a:r>
            <a:r>
              <a:rPr lang="lt-LT" b="1" dirty="0"/>
              <a:t>vaikų </a:t>
            </a:r>
            <a:r>
              <a:rPr lang="lt-LT" b="1" dirty="0"/>
              <a:t>švietimu</a:t>
            </a:r>
          </a:p>
          <a:p>
            <a:pPr>
              <a:defRPr/>
            </a:pPr>
            <a:endParaRPr lang="lt-LT" b="1" dirty="0"/>
          </a:p>
          <a:p>
            <a:pPr marL="285750" indent="-285750">
              <a:buFont typeface="Arial" pitchFamily="34" charset="0"/>
              <a:buChar char="•"/>
              <a:defRPr/>
            </a:pPr>
            <a:r>
              <a:rPr lang="lt-LT" b="1" dirty="0"/>
              <a:t>Neformaliojo </a:t>
            </a:r>
            <a:r>
              <a:rPr lang="lt-LT" b="1" dirty="0"/>
              <a:t>vaikų švietimo teikėjų </a:t>
            </a:r>
            <a:r>
              <a:rPr lang="lt-LT" b="1" dirty="0"/>
              <a:t>tinklas (kokios </a:t>
            </a:r>
            <a:r>
              <a:rPr lang="lt-LT" b="1" dirty="0"/>
              <a:t>neformaliojo vaikų švietimo sritys apimamos ir </a:t>
            </a:r>
            <a:r>
              <a:rPr lang="lt-LT" b="1" dirty="0"/>
              <a:t>kokiomis apimtimis)</a:t>
            </a:r>
          </a:p>
          <a:p>
            <a:pPr>
              <a:defRPr/>
            </a:pPr>
            <a:endParaRPr lang="lt-LT" b="1" dirty="0"/>
          </a:p>
          <a:p>
            <a:pPr marL="285750" indent="-285750">
              <a:buFont typeface="Arial" pitchFamily="34" charset="0"/>
              <a:buChar char="•"/>
              <a:defRPr/>
            </a:pPr>
            <a:r>
              <a:rPr lang="lt-LT" b="1" dirty="0"/>
              <a:t>K</a:t>
            </a:r>
            <a:r>
              <a:rPr lang="lt-LT" b="1" dirty="0"/>
              <a:t>iek </a:t>
            </a:r>
            <a:r>
              <a:rPr lang="lt-LT" b="1" dirty="0"/>
              <a:t>vaikų įtraukiama į neformalųjį vaikų švietimą ir kaip </a:t>
            </a:r>
            <a:r>
              <a:rPr lang="lt-LT" b="1" dirty="0"/>
              <a:t>paskaičiuojama</a:t>
            </a:r>
          </a:p>
          <a:p>
            <a:pPr marL="285750" indent="-285750">
              <a:buFont typeface="Arial" pitchFamily="34" charset="0"/>
              <a:buChar char="•"/>
              <a:defRPr/>
            </a:pPr>
            <a:endParaRPr lang="lt-LT" b="1" dirty="0"/>
          </a:p>
          <a:p>
            <a:pPr marL="285750" indent="-285750">
              <a:buFont typeface="Arial" pitchFamily="34" charset="0"/>
              <a:buChar char="•"/>
              <a:defRPr/>
            </a:pPr>
            <a:r>
              <a:rPr lang="lt-LT" b="1" dirty="0"/>
              <a:t>Kaip patikrinate, įsivertinate savo savivaldybėje įgyvendinamo neformaliojo vaikų švietimo rezultatus</a:t>
            </a:r>
          </a:p>
          <a:p>
            <a:pPr>
              <a:defRPr/>
            </a:pPr>
            <a:endParaRPr lang="lt-LT" b="1" dirty="0"/>
          </a:p>
          <a:p>
            <a:pPr marL="285750" indent="-285750">
              <a:buFont typeface="Arial" pitchFamily="34" charset="0"/>
              <a:buChar char="•"/>
              <a:defRPr/>
            </a:pPr>
            <a:r>
              <a:rPr lang="lt-LT" b="1" dirty="0"/>
              <a:t>K</a:t>
            </a:r>
            <a:r>
              <a:rPr lang="lt-LT" b="1" dirty="0"/>
              <a:t>as </a:t>
            </a:r>
            <a:r>
              <a:rPr lang="lt-LT" b="1" dirty="0"/>
              <a:t>yra daroma kokybės </a:t>
            </a:r>
            <a:r>
              <a:rPr lang="lt-LT" b="1" dirty="0"/>
              <a:t>užtikrinimui</a:t>
            </a:r>
          </a:p>
          <a:p>
            <a:pPr>
              <a:defRPr/>
            </a:pPr>
            <a:endParaRPr lang="lt-LT" b="1" dirty="0"/>
          </a:p>
          <a:p>
            <a:pPr marL="285750" indent="-285750">
              <a:buFont typeface="Arial" pitchFamily="34" charset="0"/>
              <a:buChar char="•"/>
              <a:defRPr/>
            </a:pPr>
            <a:r>
              <a:rPr lang="lt-LT" b="1" dirty="0"/>
              <a:t>N</a:t>
            </a:r>
            <a:r>
              <a:rPr lang="lt-LT" b="1" dirty="0"/>
              <a:t>eformaliojo  </a:t>
            </a:r>
            <a:r>
              <a:rPr lang="lt-LT" b="1" dirty="0"/>
              <a:t>vaikų švietimo Jūsų savivaldybėje stipriosios pusės ir tenkantys iššūkiai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ntraštė 1"/>
          <p:cNvSpPr>
            <a:spLocks noGrp="1"/>
          </p:cNvSpPr>
          <p:nvPr>
            <p:ph type="ctrTitle"/>
          </p:nvPr>
        </p:nvSpPr>
        <p:spPr>
          <a:xfrm>
            <a:off x="685800" y="260350"/>
            <a:ext cx="7772400" cy="5400675"/>
          </a:xfrm>
        </p:spPr>
        <p:txBody>
          <a:bodyPr/>
          <a:lstStyle/>
          <a:p>
            <a:r>
              <a:rPr lang="en-US" sz="3200" b="1" smtClean="0"/>
              <a:t/>
            </a:r>
            <a:br>
              <a:rPr lang="en-US" sz="3200" b="1" smtClean="0"/>
            </a:br>
            <a:r>
              <a:rPr lang="en-US" sz="3200" b="1" smtClean="0"/>
              <a:t>D</a:t>
            </a:r>
            <a:r>
              <a:rPr lang="lt-LT" sz="3200" b="1" smtClean="0"/>
              <a:t>ė</a:t>
            </a:r>
            <a:r>
              <a:rPr lang="en-US" sz="3200" b="1" smtClean="0"/>
              <a:t>koj</a:t>
            </a:r>
            <a:r>
              <a:rPr lang="lt-LT" sz="3200" b="1" smtClean="0"/>
              <a:t>ame</a:t>
            </a:r>
            <a:r>
              <a:rPr lang="en-US" sz="3200" b="1" smtClean="0"/>
              <a:t> u</a:t>
            </a:r>
            <a:r>
              <a:rPr lang="lt-LT" sz="3200" b="1" smtClean="0"/>
              <a:t>ž dėmesį</a:t>
            </a:r>
            <a:r>
              <a:rPr lang="en-US" sz="3200" b="1" smtClean="0"/>
              <a:t/>
            </a:r>
            <a:br>
              <a:rPr lang="en-US" sz="3200" b="1" smtClean="0"/>
            </a:br>
            <a:r>
              <a:rPr lang="en-US" sz="3200" b="1" smtClean="0"/>
              <a:t/>
            </a:r>
            <a:br>
              <a:rPr lang="en-US" sz="3200" b="1" smtClean="0"/>
            </a:br>
            <a:r>
              <a:rPr lang="lt-LT" sz="3200" b="1" smtClean="0"/>
              <a:t>Daugiau informacijos </a:t>
            </a:r>
            <a:br>
              <a:rPr lang="lt-LT" sz="3200" b="1" smtClean="0"/>
            </a:br>
            <a:r>
              <a:rPr lang="lt-LT" sz="3200" b="1" smtClean="0"/>
              <a:t>Ugdymo plėtotės centro</a:t>
            </a:r>
            <a:br>
              <a:rPr lang="lt-LT" sz="3200" b="1" smtClean="0"/>
            </a:br>
            <a:r>
              <a:rPr lang="lt-LT" sz="3200" b="1" smtClean="0"/>
              <a:t>Neformaliojo ugdymo skyrius</a:t>
            </a:r>
            <a:br>
              <a:rPr lang="lt-LT" sz="3200" b="1" smtClean="0"/>
            </a:br>
            <a:r>
              <a:rPr lang="lt-LT" sz="3200" b="1" smtClean="0"/>
              <a:t>Tel.: (8 5) 2799599</a:t>
            </a:r>
            <a:br>
              <a:rPr lang="lt-LT" sz="3200" b="1" smtClean="0"/>
            </a:br>
            <a:r>
              <a:rPr lang="lt-LT" sz="3200" b="1" smtClean="0"/>
              <a:t/>
            </a:r>
            <a:br>
              <a:rPr lang="lt-LT" sz="3200" b="1" smtClean="0"/>
            </a:br>
            <a:r>
              <a:rPr lang="lt-LT" sz="3200" b="1" u="sng" smtClean="0">
                <a:hlinkClick r:id="rId2"/>
              </a:rPr>
              <a:t>www.upc.smm.lt</a:t>
            </a:r>
            <a:r>
              <a:rPr lang="lt-LT" sz="3200" b="1" smtClean="0"/>
              <a:t/>
            </a:r>
            <a:br>
              <a:rPr lang="lt-LT" sz="3200" b="1" smtClean="0"/>
            </a:br>
            <a:r>
              <a:rPr lang="lt-LT" sz="3200" b="1" smtClean="0">
                <a:hlinkClick r:id="rId3"/>
              </a:rPr>
              <a:t>www.pakis.lt</a:t>
            </a:r>
            <a:r>
              <a:rPr lang="lt-LT" sz="3200" b="1" smtClean="0"/>
              <a:t/>
            </a:r>
            <a:br>
              <a:rPr lang="lt-LT" sz="3200" b="1" smtClean="0"/>
            </a:br>
            <a:endParaRPr lang="lt-LT" sz="3200" b="1" smtClean="0"/>
          </a:p>
        </p:txBody>
      </p:sp>
      <p:sp>
        <p:nvSpPr>
          <p:cNvPr id="3" name="Antrinis pavadinimas 2"/>
          <p:cNvSpPr>
            <a:spLocks noGrp="1"/>
          </p:cNvSpPr>
          <p:nvPr>
            <p:ph type="subTitle" idx="1"/>
          </p:nvPr>
        </p:nvSpPr>
        <p:spPr>
          <a:xfrm>
            <a:off x="1547813" y="5373688"/>
            <a:ext cx="6224587" cy="265112"/>
          </a:xfrm>
        </p:spPr>
        <p:txBody>
          <a:bodyPr>
            <a:normAutofit fontScale="40000" lnSpcReduction="20000"/>
          </a:bodyPr>
          <a:lstStyle/>
          <a:p>
            <a:pPr>
              <a:defRPr/>
            </a:pPr>
            <a:endParaRPr lang="lt-L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lt-LT" sz="3200" b="1" smtClean="0"/>
              <a:t>Paruošti  dokumentų projektai ypatingai svarbūs FŠPU plėtrai ir kokybės stiprinimui  </a:t>
            </a:r>
            <a:endParaRPr lang="lt-LT" altLang="lt-LT" sz="3200" b="1" smtClean="0"/>
          </a:p>
        </p:txBody>
      </p:sp>
      <p:sp>
        <p:nvSpPr>
          <p:cNvPr id="24578" name="Rectangle 3"/>
          <p:cNvSpPr>
            <a:spLocks noGrp="1" noChangeArrowheads="1"/>
          </p:cNvSpPr>
          <p:nvPr>
            <p:ph type="body" idx="1"/>
          </p:nvPr>
        </p:nvSpPr>
        <p:spPr>
          <a:xfrm>
            <a:off x="457200" y="1528763"/>
            <a:ext cx="8229600" cy="4779962"/>
          </a:xfrm>
        </p:spPr>
        <p:txBody>
          <a:bodyPr/>
          <a:lstStyle/>
          <a:p>
            <a:pPr marL="107950" indent="-609600">
              <a:lnSpc>
                <a:spcPct val="80000"/>
              </a:lnSpc>
              <a:spcBef>
                <a:spcPts val="1200"/>
              </a:spcBef>
              <a:buFontTx/>
              <a:buNone/>
            </a:pPr>
            <a:r>
              <a:rPr lang="lt-LT" altLang="lt-LT" sz="2000" b="1" smtClean="0"/>
              <a:t>FŠPU samprata apibrėžia  programų tikslą, uždavinius, trukmę, sandarą,  įgyvendinimą, programų dalyvių amžių, skaičių grupėje ir kt.</a:t>
            </a:r>
          </a:p>
          <a:p>
            <a:pPr marL="107950" indent="-609600">
              <a:lnSpc>
                <a:spcPct val="80000"/>
              </a:lnSpc>
              <a:spcBef>
                <a:spcPts val="1200"/>
              </a:spcBef>
              <a:buFont typeface="Arial" charset="0"/>
              <a:buNone/>
            </a:pPr>
            <a:r>
              <a:rPr lang="lt-LT" altLang="lt-LT" sz="2000" smtClean="0"/>
              <a:t>Programas sudaro ugdymo turinio branduolio dalykai (Branduolys) ir laisvai pasirenkami dalykai. Branduolys yra privalomas, laisvai pasirenkami dalykai – neprivalomi. </a:t>
            </a:r>
          </a:p>
          <a:p>
            <a:pPr marL="107950" indent="-609600">
              <a:lnSpc>
                <a:spcPct val="80000"/>
              </a:lnSpc>
              <a:spcBef>
                <a:spcPts val="1200"/>
              </a:spcBef>
              <a:buFont typeface="Arial" charset="0"/>
              <a:buNone/>
            </a:pPr>
            <a:endParaRPr lang="lt-LT" altLang="lt-LT" sz="2000" smtClean="0"/>
          </a:p>
          <a:p>
            <a:pPr marL="107950" indent="-609600">
              <a:lnSpc>
                <a:spcPct val="80000"/>
              </a:lnSpc>
              <a:spcBef>
                <a:spcPts val="1200"/>
              </a:spcBef>
              <a:buFont typeface="Arial" charset="0"/>
              <a:buNone/>
            </a:pPr>
            <a:endParaRPr lang="lt-LT" altLang="lt-LT" sz="2000" smtClean="0"/>
          </a:p>
          <a:p>
            <a:pPr marL="107950" indent="-609600">
              <a:lnSpc>
                <a:spcPct val="80000"/>
              </a:lnSpc>
              <a:spcBef>
                <a:spcPts val="1200"/>
              </a:spcBef>
              <a:buFont typeface="Arial" charset="0"/>
              <a:buNone/>
            </a:pPr>
            <a:endParaRPr lang="lt-LT" altLang="lt-LT" sz="2000" smtClean="0"/>
          </a:p>
          <a:p>
            <a:pPr marL="107950" indent="-609600">
              <a:lnSpc>
                <a:spcPct val="80000"/>
              </a:lnSpc>
              <a:spcBef>
                <a:spcPts val="1200"/>
              </a:spcBef>
              <a:buFont typeface="Arial" charset="0"/>
              <a:buNone/>
            </a:pPr>
            <a:r>
              <a:rPr lang="lt-LT" altLang="lt-LT" sz="2000" smtClean="0"/>
              <a:t>Programos skirstomos į pradinio ir pagrindinio ugdymo.</a:t>
            </a:r>
          </a:p>
          <a:p>
            <a:pPr marL="107950" indent="-609600">
              <a:lnSpc>
                <a:spcPct val="80000"/>
              </a:lnSpc>
              <a:spcBef>
                <a:spcPts val="1200"/>
              </a:spcBef>
              <a:buFont typeface="Arial" charset="0"/>
              <a:buNone/>
            </a:pPr>
            <a:r>
              <a:rPr lang="lt-LT" altLang="lt-LT" sz="2000" smtClean="0"/>
              <a:t>Skirtingų ugdymo krypčių programoms numatyta skirtinga trukmė: 2-4 metai.</a:t>
            </a:r>
          </a:p>
          <a:p>
            <a:pPr marL="107950" indent="-609600">
              <a:lnSpc>
                <a:spcPct val="80000"/>
              </a:lnSpc>
              <a:spcBef>
                <a:spcPts val="1200"/>
              </a:spcBef>
              <a:buFont typeface="Arial" charset="0"/>
              <a:buNone/>
            </a:pPr>
            <a:r>
              <a:rPr lang="lt-LT" altLang="lt-LT" sz="2000" smtClean="0"/>
              <a:t>Pagal sampratą lydinčias rekomendacines programas FŠPU teikėjai gali pasirengti savo programas</a:t>
            </a:r>
          </a:p>
        </p:txBody>
      </p:sp>
      <p:graphicFrame>
        <p:nvGraphicFramePr>
          <p:cNvPr id="2" name="Lentelė 1"/>
          <p:cNvGraphicFramePr>
            <a:graphicFrameLocks noGrp="1"/>
          </p:cNvGraphicFramePr>
          <p:nvPr/>
        </p:nvGraphicFramePr>
        <p:xfrm>
          <a:off x="1547664" y="3212976"/>
          <a:ext cx="5544617" cy="518160"/>
        </p:xfrm>
        <a:graphic>
          <a:graphicData uri="http://schemas.openxmlformats.org/drawingml/2006/table">
            <a:tbl>
              <a:tblPr bandRow="1">
                <a:tableStyleId>{69C7853C-536D-4A76-A0AE-DD22124D55A5}</a:tableStyleId>
              </a:tblPr>
              <a:tblGrid>
                <a:gridCol w="2232248"/>
                <a:gridCol w="792088"/>
                <a:gridCol w="2520281"/>
              </a:tblGrid>
              <a:tr h="370840">
                <a:tc>
                  <a:txBody>
                    <a:bodyPr/>
                    <a:lstStyle/>
                    <a:p>
                      <a:pPr algn="ctr"/>
                      <a:r>
                        <a:rPr lang="lt-LT" dirty="0" smtClean="0"/>
                        <a:t>Branduolys</a:t>
                      </a:r>
                      <a:endParaRPr lang="lt-LT" dirty="0"/>
                    </a:p>
                  </a:txBody>
                  <a:tcPr anchor="ctr">
                    <a:solidFill>
                      <a:schemeClr val="accent3">
                        <a:lumMod val="50000"/>
                        <a:alpha val="40000"/>
                      </a:schemeClr>
                    </a:solidFill>
                  </a:tcPr>
                </a:tc>
                <a:tc>
                  <a:txBody>
                    <a:bodyPr/>
                    <a:lstStyle/>
                    <a:p>
                      <a:pPr algn="ctr"/>
                      <a:r>
                        <a:rPr lang="lt-LT" sz="2800" dirty="0" smtClean="0"/>
                        <a:t>+</a:t>
                      </a:r>
                      <a:endParaRPr lang="lt-LT" sz="2800" dirty="0"/>
                    </a:p>
                  </a:txBody>
                  <a:tcPr anchor="ctr">
                    <a:solidFill>
                      <a:schemeClr val="bg1">
                        <a:alpha val="40000"/>
                      </a:schemeClr>
                    </a:solidFill>
                  </a:tcPr>
                </a:tc>
                <a:tc>
                  <a:txBody>
                    <a:bodyPr/>
                    <a:lstStyle/>
                    <a:p>
                      <a:pPr algn="ctr"/>
                      <a:r>
                        <a:rPr lang="lt-LT" dirty="0" smtClean="0"/>
                        <a:t>Pasirenkami</a:t>
                      </a:r>
                      <a:r>
                        <a:rPr lang="lt-LT" baseline="0" dirty="0" smtClean="0"/>
                        <a:t> dalykai</a:t>
                      </a:r>
                      <a:endParaRPr lang="lt-LT" dirty="0"/>
                    </a:p>
                  </a:txBody>
                  <a:tcPr anchor="ctr"/>
                </a:tc>
              </a:tr>
            </a:tbl>
          </a:graphicData>
        </a:graphic>
      </p:graphicFrame>
      <p:cxnSp>
        <p:nvCxnSpPr>
          <p:cNvPr id="5" name="Tiesioji jungtis 4"/>
          <p:cNvCxnSpPr/>
          <p:nvPr/>
        </p:nvCxnSpPr>
        <p:spPr>
          <a:xfrm>
            <a:off x="539750" y="1412875"/>
            <a:ext cx="84248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ntraštė 1"/>
          <p:cNvSpPr>
            <a:spLocks noGrp="1"/>
          </p:cNvSpPr>
          <p:nvPr>
            <p:ph type="title"/>
          </p:nvPr>
        </p:nvSpPr>
        <p:spPr>
          <a:xfrm>
            <a:off x="395288" y="260350"/>
            <a:ext cx="8229600" cy="1143000"/>
          </a:xfrm>
        </p:spPr>
        <p:txBody>
          <a:bodyPr>
            <a:normAutofit fontScale="90000"/>
          </a:bodyPr>
          <a:lstStyle/>
          <a:p>
            <a:pPr>
              <a:defRPr/>
            </a:pPr>
            <a:r>
              <a:rPr lang="lt-LT" sz="2000" b="1" dirty="0" smtClean="0"/>
              <a:t/>
            </a:r>
            <a:br>
              <a:rPr lang="lt-LT" sz="2000" b="1" dirty="0" smtClean="0"/>
            </a:br>
            <a:r>
              <a:rPr lang="lt-LT" sz="2000" b="1" dirty="0"/>
              <a:t/>
            </a:r>
            <a:br>
              <a:rPr lang="lt-LT" sz="2000" b="1" dirty="0"/>
            </a:br>
            <a:r>
              <a:rPr lang="lt-LT" sz="3100" b="1" dirty="0" smtClean="0"/>
              <a:t>Paruošti  </a:t>
            </a:r>
            <a:r>
              <a:rPr lang="lt-LT" sz="3100" b="1" dirty="0"/>
              <a:t>dokumentų projektai ypatingai svarbūs </a:t>
            </a:r>
            <a:r>
              <a:rPr lang="lt-LT" sz="3100" b="1" dirty="0" smtClean="0"/>
              <a:t/>
            </a:r>
            <a:br>
              <a:rPr lang="lt-LT" sz="3100" b="1" dirty="0" smtClean="0"/>
            </a:br>
            <a:r>
              <a:rPr lang="lt-LT" sz="3100" b="1" dirty="0" smtClean="0"/>
              <a:t>FŠPU </a:t>
            </a:r>
            <a:r>
              <a:rPr lang="lt-LT" sz="3100" b="1" dirty="0"/>
              <a:t>plėtrai ir kokybės </a:t>
            </a:r>
            <a:r>
              <a:rPr lang="lt-LT" sz="3100" b="1" dirty="0" smtClean="0"/>
              <a:t>stiprinimui (2) </a:t>
            </a:r>
            <a:r>
              <a:rPr lang="lt-LT" sz="3100" b="1" dirty="0"/>
              <a:t/>
            </a:r>
            <a:br>
              <a:rPr lang="lt-LT" sz="3100" b="1" dirty="0"/>
            </a:br>
            <a:endParaRPr lang="lt-LT" sz="3100" b="1" dirty="0" smtClean="0"/>
          </a:p>
        </p:txBody>
      </p:sp>
      <p:sp>
        <p:nvSpPr>
          <p:cNvPr id="26626" name="Turinio vietos rezervavimo ženklas 2"/>
          <p:cNvSpPr>
            <a:spLocks noGrp="1"/>
          </p:cNvSpPr>
          <p:nvPr>
            <p:ph idx="1"/>
          </p:nvPr>
        </p:nvSpPr>
        <p:spPr>
          <a:xfrm>
            <a:off x="457200" y="1341438"/>
            <a:ext cx="8229600" cy="4784725"/>
          </a:xfrm>
        </p:spPr>
        <p:txBody>
          <a:bodyPr/>
          <a:lstStyle/>
          <a:p>
            <a:pPr marL="0" indent="0" eaLnBrk="1" hangingPunct="1">
              <a:buFont typeface="Arial" charset="0"/>
              <a:buNone/>
            </a:pPr>
            <a:r>
              <a:rPr lang="lt-LT" sz="2400" b="1" smtClean="0"/>
              <a:t>Parengtos rekomendacijos FŠPU menų srities  programoms  </a:t>
            </a:r>
          </a:p>
          <a:p>
            <a:pPr marL="0" indent="0" eaLnBrk="1" hangingPunct="1">
              <a:buFont typeface="Arial" charset="0"/>
              <a:buNone/>
            </a:pPr>
            <a:r>
              <a:rPr lang="lt-LT" sz="2000" b="1" i="1" smtClean="0"/>
              <a:t>Teatrinio ugdymo:</a:t>
            </a:r>
          </a:p>
          <a:p>
            <a:pPr marL="0" indent="0" eaLnBrk="1" hangingPunct="1">
              <a:buFont typeface="Arial" charset="0"/>
              <a:buNone/>
            </a:pPr>
            <a:r>
              <a:rPr lang="lt-LT" sz="2000" smtClean="0"/>
              <a:t>Teatrinio pradinio ugdymo programa;</a:t>
            </a:r>
          </a:p>
          <a:p>
            <a:pPr marL="0" indent="0" eaLnBrk="1" hangingPunct="1">
              <a:buFont typeface="Arial" charset="0"/>
              <a:buNone/>
            </a:pPr>
            <a:r>
              <a:rPr lang="lt-LT" sz="2000" smtClean="0"/>
              <a:t>Teatrinio pagrindinio ugdymo programa;</a:t>
            </a:r>
          </a:p>
          <a:p>
            <a:pPr marL="0" indent="0">
              <a:buFont typeface="Arial" charset="0"/>
              <a:buNone/>
            </a:pPr>
            <a:r>
              <a:rPr lang="lt-LT" sz="2000" b="1" i="1" smtClean="0"/>
              <a:t>Dailės  ugdymo:</a:t>
            </a:r>
          </a:p>
          <a:p>
            <a:pPr marL="0" indent="0">
              <a:buFont typeface="Arial" charset="0"/>
              <a:buNone/>
            </a:pPr>
            <a:r>
              <a:rPr lang="lt-LT" sz="2000" smtClean="0"/>
              <a:t>Pagrindinio muzikinio ugdymo.</a:t>
            </a:r>
          </a:p>
          <a:p>
            <a:pPr marL="0" indent="0" eaLnBrk="1" hangingPunct="1">
              <a:buFont typeface="Arial" charset="0"/>
              <a:buNone/>
            </a:pPr>
            <a:r>
              <a:rPr lang="lt-LT" sz="2000" b="1" i="1" smtClean="0"/>
              <a:t>Šokio ugdymo:</a:t>
            </a:r>
          </a:p>
          <a:p>
            <a:pPr marL="0" indent="0" eaLnBrk="1" hangingPunct="1">
              <a:buFont typeface="Arial" charset="0"/>
              <a:buNone/>
            </a:pPr>
            <a:r>
              <a:rPr lang="lt-LT" sz="2000" smtClean="0"/>
              <a:t>Pradinio šokio ugdymo programa;</a:t>
            </a:r>
          </a:p>
          <a:p>
            <a:pPr marL="0" indent="0" eaLnBrk="1" hangingPunct="1">
              <a:buFont typeface="Arial" charset="0"/>
              <a:buNone/>
            </a:pPr>
            <a:r>
              <a:rPr lang="lt-LT" sz="2000" smtClean="0"/>
              <a:t>Pagrindinio šokio ugdymo programa.</a:t>
            </a:r>
          </a:p>
          <a:p>
            <a:pPr marL="0" indent="0">
              <a:buFont typeface="Arial" charset="0"/>
              <a:buNone/>
            </a:pPr>
            <a:r>
              <a:rPr lang="lt-LT" sz="2000" b="1" i="1" smtClean="0"/>
              <a:t>Muzikinio ugdymo:</a:t>
            </a:r>
          </a:p>
          <a:p>
            <a:pPr marL="0" indent="0">
              <a:buFont typeface="Arial" charset="0"/>
              <a:buNone/>
            </a:pPr>
            <a:r>
              <a:rPr lang="lt-LT" sz="2000" smtClean="0"/>
              <a:t>Pradinio muzikinio ugdymo;</a:t>
            </a:r>
          </a:p>
          <a:p>
            <a:pPr marL="0" indent="0">
              <a:buFont typeface="Arial" charset="0"/>
              <a:buNone/>
            </a:pPr>
            <a:r>
              <a:rPr lang="lt-LT" sz="2000" smtClean="0"/>
              <a:t>Pagrindinio muzikinio ugdymo</a:t>
            </a:r>
            <a:r>
              <a:rPr lang="lt-LT" sz="2400" smtClean="0"/>
              <a:t>.</a:t>
            </a:r>
          </a:p>
          <a:p>
            <a:pPr marL="0" indent="0" eaLnBrk="1" hangingPunct="1">
              <a:buFont typeface="Arial" charset="0"/>
              <a:buNone/>
            </a:pPr>
            <a:endParaRPr lang="lt-LT" sz="2000" smtClean="0"/>
          </a:p>
          <a:p>
            <a:pPr marL="0" indent="0" eaLnBrk="1" hangingPunct="1">
              <a:buFont typeface="Arial" charset="0"/>
              <a:buNone/>
            </a:pPr>
            <a:endParaRPr lang="lt-LT"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ntraštė 1"/>
          <p:cNvSpPr>
            <a:spLocks noGrp="1"/>
          </p:cNvSpPr>
          <p:nvPr>
            <p:ph type="title"/>
          </p:nvPr>
        </p:nvSpPr>
        <p:spPr>
          <a:xfrm>
            <a:off x="395288" y="260350"/>
            <a:ext cx="8229600" cy="1143000"/>
          </a:xfrm>
        </p:spPr>
        <p:txBody>
          <a:bodyPr>
            <a:normAutofit fontScale="90000"/>
          </a:bodyPr>
          <a:lstStyle/>
          <a:p>
            <a:pPr>
              <a:defRPr/>
            </a:pPr>
            <a:r>
              <a:rPr lang="lt-LT" sz="2000" b="1" dirty="0" smtClean="0"/>
              <a:t/>
            </a:r>
            <a:br>
              <a:rPr lang="lt-LT" sz="2000" b="1" dirty="0" smtClean="0"/>
            </a:br>
            <a:r>
              <a:rPr lang="lt-LT" sz="2000" b="1" dirty="0"/>
              <a:t/>
            </a:r>
            <a:br>
              <a:rPr lang="lt-LT" sz="2000" b="1" dirty="0"/>
            </a:br>
            <a:r>
              <a:rPr lang="lt-LT" sz="3100" b="1" dirty="0" smtClean="0"/>
              <a:t>Paruošti  </a:t>
            </a:r>
            <a:r>
              <a:rPr lang="lt-LT" sz="3100" b="1" dirty="0"/>
              <a:t>dokumentų projektai ypatingai svarbūs </a:t>
            </a:r>
            <a:r>
              <a:rPr lang="lt-LT" sz="3100" b="1" dirty="0" smtClean="0"/>
              <a:t/>
            </a:r>
            <a:br>
              <a:rPr lang="lt-LT" sz="3100" b="1" dirty="0" smtClean="0"/>
            </a:br>
            <a:r>
              <a:rPr lang="lt-LT" sz="3100" b="1" dirty="0" smtClean="0"/>
              <a:t>FŠPU </a:t>
            </a:r>
            <a:r>
              <a:rPr lang="lt-LT" sz="3100" b="1" dirty="0"/>
              <a:t>plėtrai ir kokybės </a:t>
            </a:r>
            <a:r>
              <a:rPr lang="lt-LT" sz="3100" b="1" dirty="0" smtClean="0"/>
              <a:t>stiprinimui (3) </a:t>
            </a:r>
            <a:r>
              <a:rPr lang="lt-LT" sz="3100" b="1" dirty="0"/>
              <a:t/>
            </a:r>
            <a:br>
              <a:rPr lang="lt-LT" sz="3100" b="1" dirty="0"/>
            </a:br>
            <a:endParaRPr lang="lt-LT" sz="3100" b="1" dirty="0" smtClean="0"/>
          </a:p>
        </p:txBody>
      </p:sp>
      <p:sp>
        <p:nvSpPr>
          <p:cNvPr id="28674" name="Turinio vietos rezervavimo ženklas 2"/>
          <p:cNvSpPr>
            <a:spLocks noGrp="1"/>
          </p:cNvSpPr>
          <p:nvPr>
            <p:ph idx="1"/>
          </p:nvPr>
        </p:nvSpPr>
        <p:spPr/>
        <p:txBody>
          <a:bodyPr/>
          <a:lstStyle/>
          <a:p>
            <a:pPr marL="0" indent="0" eaLnBrk="1" hangingPunct="1">
              <a:buFont typeface="Arial" charset="0"/>
              <a:buNone/>
            </a:pPr>
            <a:r>
              <a:rPr lang="lt-LT" sz="2400" b="1" smtClean="0"/>
              <a:t>Parengtos rekomendacijos FŠPU  sporto srities programoms</a:t>
            </a:r>
          </a:p>
          <a:p>
            <a:pPr marL="0" indent="0" eaLnBrk="1" hangingPunct="1">
              <a:buFont typeface="Arial" charset="0"/>
              <a:buNone/>
            </a:pPr>
            <a:r>
              <a:rPr lang="lt-LT" sz="2000" b="1" i="1" smtClean="0"/>
              <a:t>Sporto srities - Komandinių sporto žaidimų </a:t>
            </a:r>
            <a:r>
              <a:rPr lang="lt-LT" sz="2000" b="1" smtClean="0"/>
              <a:t>programos</a:t>
            </a:r>
            <a:r>
              <a:rPr lang="lt-LT" sz="2000" smtClean="0"/>
              <a:t>:</a:t>
            </a:r>
          </a:p>
          <a:p>
            <a:pPr marL="0" indent="0" eaLnBrk="1" hangingPunct="1">
              <a:buFont typeface="Arial" charset="0"/>
              <a:buNone/>
            </a:pPr>
            <a:r>
              <a:rPr lang="lt-LT" sz="1800" smtClean="0"/>
              <a:t>Komandinių sporto žaidimų pradinio rengimo programa;</a:t>
            </a:r>
          </a:p>
          <a:p>
            <a:pPr marL="0" indent="0">
              <a:buFont typeface="Arial" charset="0"/>
              <a:buNone/>
            </a:pPr>
            <a:r>
              <a:rPr lang="lt-LT" sz="1800" smtClean="0"/>
              <a:t>Komandinių sporto žaidimų meistriškumo ugdymo programa;</a:t>
            </a:r>
          </a:p>
          <a:p>
            <a:pPr marL="0" indent="0">
              <a:buFont typeface="Arial" charset="0"/>
              <a:buNone/>
            </a:pPr>
            <a:r>
              <a:rPr lang="lt-LT" sz="1800" smtClean="0"/>
              <a:t>Komandinių sporto žaidimų meistriškumo tobulinimo programa.</a:t>
            </a:r>
          </a:p>
          <a:p>
            <a:pPr marL="0" indent="0">
              <a:buFont typeface="Arial" charset="0"/>
              <a:buNone/>
            </a:pPr>
            <a:endParaRPr lang="lt-LT" sz="1800" b="1" smtClean="0"/>
          </a:p>
          <a:p>
            <a:pPr marL="0" indent="0">
              <a:buFont typeface="Arial" charset="0"/>
              <a:buNone/>
            </a:pPr>
            <a:r>
              <a:rPr lang="lt-LT" sz="2000" b="1" smtClean="0"/>
              <a:t>Dar planuojama  parengti dar 12 rekomendacinių  (pradinio, meistriškumo ugdymo ir meistriškumo tobulinimo) programų šių sporto sričių:</a:t>
            </a:r>
          </a:p>
          <a:p>
            <a:pPr marL="0" indent="0">
              <a:buFont typeface="Arial" charset="0"/>
              <a:buNone/>
            </a:pPr>
            <a:r>
              <a:rPr lang="lt-LT" sz="1800" smtClean="0"/>
              <a:t>Ciklinių sporto šakų;</a:t>
            </a:r>
          </a:p>
          <a:p>
            <a:pPr marL="0" indent="0">
              <a:buFont typeface="Arial" charset="0"/>
              <a:buNone/>
            </a:pPr>
            <a:r>
              <a:rPr lang="lt-LT" sz="1800" smtClean="0"/>
              <a:t>Dvikovos sporto šakų;</a:t>
            </a:r>
          </a:p>
          <a:p>
            <a:pPr marL="0" indent="0">
              <a:buFont typeface="Arial" charset="0"/>
              <a:buNone/>
            </a:pPr>
            <a:r>
              <a:rPr lang="lt-LT" sz="1800" smtClean="0"/>
              <a:t>Lengvosios atletikos;</a:t>
            </a:r>
          </a:p>
          <a:p>
            <a:pPr marL="0" indent="0">
              <a:buFont typeface="Arial" charset="0"/>
              <a:buNone/>
            </a:pPr>
            <a:r>
              <a:rPr lang="lt-LT" sz="1800" smtClean="0"/>
              <a:t>Individualiųjų sporto žaidimų.</a:t>
            </a:r>
          </a:p>
          <a:p>
            <a:pPr marL="0" indent="0">
              <a:buFont typeface="Arial" charset="0"/>
              <a:buNone/>
            </a:pPr>
            <a:endParaRPr lang="lt-LT" sz="1800" smtClean="0"/>
          </a:p>
          <a:p>
            <a:pPr marL="0" indent="0">
              <a:buFont typeface="Arial" charset="0"/>
              <a:buNone/>
            </a:pPr>
            <a:endParaRPr lang="lt-LT" sz="1800" smtClean="0"/>
          </a:p>
          <a:p>
            <a:pPr marL="0" indent="0" eaLnBrk="1" hangingPunct="1">
              <a:buFont typeface="Arial" charset="0"/>
              <a:buNone/>
            </a:pPr>
            <a:endParaRPr lang="lt-LT" sz="1800" smtClean="0"/>
          </a:p>
          <a:p>
            <a:pPr marL="0" indent="0" eaLnBrk="1" hangingPunct="1">
              <a:buFont typeface="Arial" charset="0"/>
              <a:buNone/>
            </a:pPr>
            <a:endParaRPr lang="lt-LT" sz="1800" smtClean="0"/>
          </a:p>
          <a:p>
            <a:pPr marL="0" indent="0" eaLnBrk="1" hangingPunct="1">
              <a:buFont typeface="Arial" charset="0"/>
              <a:buNone/>
            </a:pPr>
            <a:endParaRPr lang="lt-LT"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0350"/>
            <a:ext cx="8229600" cy="1138238"/>
          </a:xfrm>
        </p:spPr>
        <p:txBody>
          <a:bodyPr>
            <a:normAutofit fontScale="90000"/>
          </a:bodyPr>
          <a:lstStyle/>
          <a:p>
            <a:pPr>
              <a:defRPr/>
            </a:pPr>
            <a:r>
              <a:rPr lang="lt-LT" sz="3100" b="1" dirty="0" smtClean="0"/>
              <a:t>Dermė</a:t>
            </a:r>
            <a:r>
              <a:rPr lang="en-US" sz="3100" b="1" dirty="0" smtClean="0"/>
              <a:t> –</a:t>
            </a:r>
            <a:r>
              <a:rPr lang="lt-LT" sz="3100" b="1" dirty="0" smtClean="0"/>
              <a:t> </a:t>
            </a:r>
            <a:r>
              <a:rPr lang="en-US" sz="3100" b="1" dirty="0" err="1" smtClean="0"/>
              <a:t>vardan</a:t>
            </a:r>
            <a:r>
              <a:rPr lang="en-US" sz="3100" b="1" dirty="0" smtClean="0"/>
              <a:t> </a:t>
            </a:r>
            <a:r>
              <a:rPr lang="en-US" sz="3100" b="1" dirty="0" err="1" smtClean="0"/>
              <a:t>vaik</a:t>
            </a:r>
            <a:r>
              <a:rPr lang="lt-LT" sz="3100" b="1" dirty="0" smtClean="0"/>
              <a:t>ų interesų</a:t>
            </a:r>
            <a:r>
              <a:rPr lang="lt-LT" sz="1800" b="1" dirty="0"/>
              <a:t/>
            </a:r>
            <a:br>
              <a:rPr lang="lt-LT" sz="1800" b="1" dirty="0"/>
            </a:br>
            <a:r>
              <a:rPr lang="lt-LT" sz="1800" b="1" dirty="0" smtClean="0"/>
              <a:t>programų nuoseklumas </a:t>
            </a:r>
            <a:br>
              <a:rPr lang="lt-LT" sz="1800" b="1" dirty="0" smtClean="0"/>
            </a:br>
            <a:r>
              <a:rPr lang="lt-LT" sz="1800" b="1" dirty="0" smtClean="0"/>
              <a:t>programų suderinamumas</a:t>
            </a:r>
            <a:br>
              <a:rPr lang="lt-LT" sz="1800" b="1" dirty="0" smtClean="0"/>
            </a:br>
            <a:r>
              <a:rPr lang="lt-LT" sz="1800" b="1" dirty="0" smtClean="0"/>
              <a:t>institucijų bendravimas ir bendradarbiavimas</a:t>
            </a:r>
            <a:br>
              <a:rPr lang="lt-LT" sz="1800" b="1" dirty="0" smtClean="0"/>
            </a:br>
            <a:endParaRPr lang="en-US" sz="1800" b="1" dirty="0"/>
          </a:p>
        </p:txBody>
      </p:sp>
      <p:graphicFrame>
        <p:nvGraphicFramePr>
          <p:cNvPr id="3" name="Diagram 2"/>
          <p:cNvGraphicFramePr/>
          <p:nvPr/>
        </p:nvGraphicFramePr>
        <p:xfrm>
          <a:off x="467544" y="1317142"/>
          <a:ext cx="844607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miley Face 3"/>
          <p:cNvSpPr/>
          <p:nvPr/>
        </p:nvSpPr>
        <p:spPr>
          <a:xfrm>
            <a:off x="7450138" y="195263"/>
            <a:ext cx="914400" cy="914400"/>
          </a:xfrm>
          <a:prstGeom prst="smileyFac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Struktūrinė schema: alternatyvus procesas 4"/>
          <p:cNvSpPr/>
          <p:nvPr/>
        </p:nvSpPr>
        <p:spPr>
          <a:xfrm>
            <a:off x="762000" y="4357688"/>
            <a:ext cx="2576513" cy="1000125"/>
          </a:xfrm>
          <a:prstGeom prst="flowChartAlternateProcess">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Bendrojo</a:t>
            </a:r>
            <a:r>
              <a:rPr lang="en-US" b="1" dirty="0">
                <a:solidFill>
                  <a:schemeClr val="tx1"/>
                </a:solidFill>
              </a:rPr>
              <a:t> </a:t>
            </a:r>
            <a:r>
              <a:rPr lang="en-US" b="1" dirty="0" err="1">
                <a:solidFill>
                  <a:schemeClr val="tx1"/>
                </a:solidFill>
              </a:rPr>
              <a:t>ugdymo</a:t>
            </a:r>
            <a:r>
              <a:rPr lang="en-US" b="1" dirty="0">
                <a:solidFill>
                  <a:schemeClr val="tx1"/>
                </a:solidFill>
              </a:rPr>
              <a:t> </a:t>
            </a:r>
            <a:r>
              <a:rPr lang="en-US" b="1" dirty="0" err="1">
                <a:solidFill>
                  <a:schemeClr val="tx1"/>
                </a:solidFill>
              </a:rPr>
              <a:t>mokyklos</a:t>
            </a:r>
            <a:endParaRPr lang="lt-LT" b="1" dirty="0">
              <a:solidFill>
                <a:schemeClr val="tx1"/>
              </a:solidFill>
            </a:endParaRPr>
          </a:p>
          <a:p>
            <a:pPr algn="ctr">
              <a:defRPr/>
            </a:pPr>
            <a:endParaRPr lang="lt-LT" b="1" dirty="0">
              <a:solidFill>
                <a:schemeClr val="tx1"/>
              </a:solidFill>
            </a:endParaRPr>
          </a:p>
        </p:txBody>
      </p:sp>
      <p:sp>
        <p:nvSpPr>
          <p:cNvPr id="6" name="Struktūrinė schema: alternatyvus procesas 5"/>
          <p:cNvSpPr/>
          <p:nvPr/>
        </p:nvSpPr>
        <p:spPr>
          <a:xfrm>
            <a:off x="755650" y="3059113"/>
            <a:ext cx="2582863" cy="971550"/>
          </a:xfrm>
          <a:prstGeom prst="flowChartAlternateProcess">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Sporto</a:t>
            </a:r>
            <a:r>
              <a:rPr lang="en-US" b="1" dirty="0">
                <a:solidFill>
                  <a:schemeClr val="tx1"/>
                </a:solidFill>
              </a:rPr>
              <a:t> </a:t>
            </a:r>
            <a:r>
              <a:rPr lang="en-US" b="1" dirty="0" err="1">
                <a:solidFill>
                  <a:schemeClr val="tx1"/>
                </a:solidFill>
              </a:rPr>
              <a:t>mokyklos</a:t>
            </a:r>
            <a:r>
              <a:rPr lang="en-US" b="1" dirty="0">
                <a:solidFill>
                  <a:schemeClr val="tx1"/>
                </a:solidFill>
              </a:rPr>
              <a:t> (F</a:t>
            </a:r>
            <a:r>
              <a:rPr lang="lt-LT" b="1" dirty="0">
                <a:solidFill>
                  <a:schemeClr val="tx1"/>
                </a:solidFill>
              </a:rPr>
              <a:t>Š</a:t>
            </a:r>
            <a:r>
              <a:rPr lang="en-US" b="1" dirty="0">
                <a:solidFill>
                  <a:schemeClr val="tx1"/>
                </a:solidFill>
              </a:rPr>
              <a:t>PU)</a:t>
            </a:r>
            <a:r>
              <a:rPr lang="lt-LT" b="1" dirty="0">
                <a:solidFill>
                  <a:schemeClr val="tx1"/>
                </a:solidFill>
              </a:rPr>
              <a:t>- 9</a:t>
            </a:r>
            <a:r>
              <a:rPr lang="en-US" b="1" dirty="0">
                <a:solidFill>
                  <a:schemeClr val="tx1"/>
                </a:solidFill>
              </a:rPr>
              <a:t>5</a:t>
            </a:r>
            <a:endParaRPr lang="lt-LT" b="1" dirty="0">
              <a:solidFill>
                <a:schemeClr val="tx1"/>
              </a:solidFill>
            </a:endParaRPr>
          </a:p>
        </p:txBody>
      </p:sp>
      <p:sp>
        <p:nvSpPr>
          <p:cNvPr id="7" name="Struktūrinė schema: alternatyvus procesas 6"/>
          <p:cNvSpPr/>
          <p:nvPr/>
        </p:nvSpPr>
        <p:spPr>
          <a:xfrm>
            <a:off x="755650" y="1700213"/>
            <a:ext cx="2582863" cy="973137"/>
          </a:xfrm>
          <a:prstGeom prst="flowChartAlternateProcess">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b="1" dirty="0">
                <a:solidFill>
                  <a:schemeClr val="tx1"/>
                </a:solidFill>
              </a:rPr>
              <a:t>Olimpinis sporto centras ir ...</a:t>
            </a:r>
            <a:endParaRPr lang="lt-LT" b="1" dirty="0">
              <a:solidFill>
                <a:schemeClr val="tx1"/>
              </a:solidFill>
            </a:endParaRPr>
          </a:p>
        </p:txBody>
      </p:sp>
      <p:sp>
        <p:nvSpPr>
          <p:cNvPr id="9" name="Struktūrinė schema: alternatyvus procesas 8"/>
          <p:cNvSpPr/>
          <p:nvPr/>
        </p:nvSpPr>
        <p:spPr>
          <a:xfrm>
            <a:off x="5580063" y="4357688"/>
            <a:ext cx="2879725" cy="1000125"/>
          </a:xfrm>
          <a:prstGeom prst="flowChartAlternateProcess">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Bendrojo</a:t>
            </a:r>
            <a:r>
              <a:rPr lang="en-US" b="1" dirty="0">
                <a:solidFill>
                  <a:schemeClr val="tx1"/>
                </a:solidFill>
              </a:rPr>
              <a:t> </a:t>
            </a:r>
            <a:r>
              <a:rPr lang="en-US" b="1" dirty="0" err="1">
                <a:solidFill>
                  <a:schemeClr val="tx1"/>
                </a:solidFill>
              </a:rPr>
              <a:t>ugdymo</a:t>
            </a:r>
            <a:r>
              <a:rPr lang="en-US" b="1" dirty="0">
                <a:solidFill>
                  <a:schemeClr val="tx1"/>
                </a:solidFill>
              </a:rPr>
              <a:t> </a:t>
            </a:r>
            <a:r>
              <a:rPr lang="en-US" b="1" dirty="0" err="1">
                <a:solidFill>
                  <a:schemeClr val="tx1"/>
                </a:solidFill>
              </a:rPr>
              <a:t>mokyklos</a:t>
            </a:r>
            <a:endParaRPr lang="lt-LT" b="1" dirty="0">
              <a:solidFill>
                <a:schemeClr val="tx1"/>
              </a:solidFill>
            </a:endParaRPr>
          </a:p>
          <a:p>
            <a:pPr algn="ctr">
              <a:defRPr/>
            </a:pPr>
            <a:endParaRPr lang="lt-LT" b="1" dirty="0">
              <a:solidFill>
                <a:schemeClr val="tx1"/>
              </a:solidFill>
            </a:endParaRPr>
          </a:p>
        </p:txBody>
      </p:sp>
      <p:sp>
        <p:nvSpPr>
          <p:cNvPr id="10" name="Struktūrinė schema: alternatyvus procesas 9"/>
          <p:cNvSpPr/>
          <p:nvPr/>
        </p:nvSpPr>
        <p:spPr>
          <a:xfrm>
            <a:off x="5580063" y="3059113"/>
            <a:ext cx="2879725" cy="971550"/>
          </a:xfrm>
          <a:prstGeom prst="flowChartAlternateProcess">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b="1" dirty="0">
                <a:solidFill>
                  <a:schemeClr val="tx1"/>
                </a:solidFill>
              </a:rPr>
              <a:t>Muzikos (menų)</a:t>
            </a:r>
            <a:r>
              <a:rPr lang="en-US" b="1" dirty="0">
                <a:solidFill>
                  <a:schemeClr val="tx1"/>
                </a:solidFill>
              </a:rPr>
              <a:t> </a:t>
            </a:r>
            <a:r>
              <a:rPr lang="en-US" b="1" dirty="0" err="1">
                <a:solidFill>
                  <a:schemeClr val="tx1"/>
                </a:solidFill>
              </a:rPr>
              <a:t>mokyklos</a:t>
            </a:r>
            <a:r>
              <a:rPr lang="en-US" b="1" dirty="0">
                <a:solidFill>
                  <a:schemeClr val="tx1"/>
                </a:solidFill>
              </a:rPr>
              <a:t> (F</a:t>
            </a:r>
            <a:r>
              <a:rPr lang="lt-LT" b="1" dirty="0">
                <a:solidFill>
                  <a:schemeClr val="tx1"/>
                </a:solidFill>
              </a:rPr>
              <a:t>Š</a:t>
            </a:r>
            <a:r>
              <a:rPr lang="en-US" b="1" dirty="0">
                <a:solidFill>
                  <a:schemeClr val="tx1"/>
                </a:solidFill>
              </a:rPr>
              <a:t>PU)</a:t>
            </a:r>
            <a:r>
              <a:rPr lang="lt-LT" b="1" dirty="0">
                <a:solidFill>
                  <a:schemeClr val="tx1"/>
                </a:solidFill>
              </a:rPr>
              <a:t>-</a:t>
            </a:r>
            <a:r>
              <a:rPr lang="en-US" b="1" dirty="0">
                <a:solidFill>
                  <a:schemeClr val="tx1"/>
                </a:solidFill>
              </a:rPr>
              <a:t>53 </a:t>
            </a:r>
            <a:endParaRPr lang="lt-LT" b="1" dirty="0">
              <a:solidFill>
                <a:schemeClr val="tx1"/>
              </a:solidFill>
            </a:endParaRPr>
          </a:p>
        </p:txBody>
      </p:sp>
      <p:sp>
        <p:nvSpPr>
          <p:cNvPr id="11" name="Lygiašonis trikampis 10"/>
          <p:cNvSpPr/>
          <p:nvPr/>
        </p:nvSpPr>
        <p:spPr>
          <a:xfrm>
            <a:off x="3344863" y="1646238"/>
            <a:ext cx="2235200" cy="3711575"/>
          </a:xfrm>
          <a:prstGeom prst="triangl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
        <p:nvSpPr>
          <p:cNvPr id="12" name="Struktūrinė schema: alternatyvus procesas 11"/>
          <p:cNvSpPr/>
          <p:nvPr/>
        </p:nvSpPr>
        <p:spPr>
          <a:xfrm>
            <a:off x="5580063" y="1700213"/>
            <a:ext cx="2879725" cy="973137"/>
          </a:xfrm>
          <a:prstGeom prst="flowChartAlternateProcess">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9 </a:t>
            </a:r>
            <a:r>
              <a:rPr lang="en-US" b="1" dirty="0" err="1">
                <a:solidFill>
                  <a:schemeClr val="tx1"/>
                </a:solidFill>
              </a:rPr>
              <a:t>nacionalinio</a:t>
            </a:r>
            <a:r>
              <a:rPr lang="en-US" b="1" dirty="0">
                <a:solidFill>
                  <a:schemeClr val="tx1"/>
                </a:solidFill>
              </a:rPr>
              <a:t> </a:t>
            </a:r>
            <a:r>
              <a:rPr lang="en-US" b="1" dirty="0" err="1">
                <a:solidFill>
                  <a:schemeClr val="tx1"/>
                </a:solidFill>
              </a:rPr>
              <a:t>lygmens</a:t>
            </a:r>
            <a:r>
              <a:rPr lang="en-US" b="1" dirty="0">
                <a:solidFill>
                  <a:schemeClr val="tx1"/>
                </a:solidFill>
              </a:rPr>
              <a:t> </a:t>
            </a:r>
            <a:r>
              <a:rPr lang="en-US" b="1" dirty="0" err="1">
                <a:solidFill>
                  <a:schemeClr val="tx1"/>
                </a:solidFill>
              </a:rPr>
              <a:t>specializuoto</a:t>
            </a:r>
            <a:r>
              <a:rPr lang="en-US" b="1" dirty="0">
                <a:solidFill>
                  <a:schemeClr val="tx1"/>
                </a:solidFill>
              </a:rPr>
              <a:t> </a:t>
            </a:r>
            <a:r>
              <a:rPr lang="en-US" b="1" dirty="0" err="1">
                <a:solidFill>
                  <a:schemeClr val="tx1"/>
                </a:solidFill>
              </a:rPr>
              <a:t>ugdymo</a:t>
            </a:r>
            <a:r>
              <a:rPr lang="en-US" b="1" dirty="0">
                <a:solidFill>
                  <a:schemeClr val="tx1"/>
                </a:solidFill>
              </a:rPr>
              <a:t> </a:t>
            </a:r>
            <a:r>
              <a:rPr lang="en-US" b="1" dirty="0" err="1">
                <a:solidFill>
                  <a:schemeClr val="tx1"/>
                </a:solidFill>
              </a:rPr>
              <a:t>programas</a:t>
            </a:r>
            <a:r>
              <a:rPr lang="en-US" b="1" dirty="0">
                <a:solidFill>
                  <a:schemeClr val="tx1"/>
                </a:solidFill>
              </a:rPr>
              <a:t> </a:t>
            </a:r>
            <a:r>
              <a:rPr lang="lt-LT" b="1" dirty="0">
                <a:solidFill>
                  <a:schemeClr val="tx1"/>
                </a:solidFill>
              </a:rPr>
              <a:t>į</a:t>
            </a:r>
            <a:r>
              <a:rPr lang="en-US" b="1" dirty="0" err="1">
                <a:solidFill>
                  <a:schemeClr val="tx1"/>
                </a:solidFill>
              </a:rPr>
              <a:t>gyv</a:t>
            </a:r>
            <a:r>
              <a:rPr lang="en-US" b="1" dirty="0">
                <a:solidFill>
                  <a:schemeClr val="tx1"/>
                </a:solidFill>
              </a:rPr>
              <a:t>.</a:t>
            </a:r>
            <a:r>
              <a:rPr lang="lt-LT" b="1" dirty="0">
                <a:solidFill>
                  <a:schemeClr val="tx1"/>
                </a:solidFill>
              </a:rPr>
              <a:t> mokyklos</a:t>
            </a:r>
            <a:endParaRPr lang="lt-LT"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74638"/>
            <a:ext cx="8229600" cy="417512"/>
          </a:xfrm>
        </p:spPr>
        <p:txBody>
          <a:bodyPr/>
          <a:lstStyle/>
          <a:p>
            <a:r>
              <a:rPr lang="en-US" sz="2000" b="1" smtClean="0"/>
              <a:t>Formal</a:t>
            </a:r>
            <a:r>
              <a:rPr lang="lt-LT" sz="2000" b="1" smtClean="0"/>
              <a:t>ųjį vaikų švietimą papildantis  meninis ugdymas </a:t>
            </a:r>
            <a:br>
              <a:rPr lang="lt-LT" sz="2000" b="1" smtClean="0"/>
            </a:br>
            <a:r>
              <a:rPr lang="lt-LT" sz="2000" b="1" smtClean="0"/>
              <a:t>nacionalinio lygmens dokumentai (bendra schema)</a:t>
            </a:r>
            <a:endParaRPr lang="en-US" sz="2000" b="1" smtClean="0"/>
          </a:p>
        </p:txBody>
      </p:sp>
      <p:sp>
        <p:nvSpPr>
          <p:cNvPr id="3" name="Rectangle 2"/>
          <p:cNvSpPr/>
          <p:nvPr/>
        </p:nvSpPr>
        <p:spPr>
          <a:xfrm>
            <a:off x="179388" y="1557338"/>
            <a:ext cx="3313112" cy="1120775"/>
          </a:xfrm>
          <a:prstGeom prst="rect">
            <a:avLst/>
          </a:prstGeom>
          <a:solidFill>
            <a:srgbClr val="EFE536"/>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sz="1600" b="1" dirty="0">
                <a:solidFill>
                  <a:schemeClr val="tx1"/>
                </a:solidFill>
              </a:rPr>
              <a:t>Muzikos mokyklų </a:t>
            </a:r>
          </a:p>
          <a:p>
            <a:pPr algn="ctr">
              <a:defRPr/>
            </a:pPr>
            <a:r>
              <a:rPr lang="lt-LT" sz="1600" b="1" dirty="0">
                <a:solidFill>
                  <a:schemeClr val="tx1"/>
                </a:solidFill>
              </a:rPr>
              <a:t>programiniai reikalavimai</a:t>
            </a:r>
          </a:p>
          <a:p>
            <a:pPr algn="ctr">
              <a:defRPr/>
            </a:pPr>
            <a:r>
              <a:rPr lang="lt-LT" sz="1600" b="1" dirty="0">
                <a:solidFill>
                  <a:schemeClr val="tx1"/>
                </a:solidFill>
              </a:rPr>
              <a:t>ŠMM 2002 </a:t>
            </a:r>
            <a:r>
              <a:rPr lang="lt-LT" sz="1600" b="1" dirty="0" err="1">
                <a:solidFill>
                  <a:schemeClr val="tx1"/>
                </a:solidFill>
              </a:rPr>
              <a:t>m</a:t>
            </a:r>
            <a:r>
              <a:rPr lang="lt-LT" sz="1600" b="1" dirty="0">
                <a:solidFill>
                  <a:schemeClr val="tx1"/>
                </a:solidFill>
              </a:rPr>
              <a:t>. gegužės 30 d.</a:t>
            </a:r>
          </a:p>
          <a:p>
            <a:pPr algn="ctr">
              <a:defRPr/>
            </a:pPr>
            <a:r>
              <a:rPr lang="lt-LT" sz="1600" b="1" dirty="0">
                <a:solidFill>
                  <a:schemeClr val="tx1"/>
                </a:solidFill>
              </a:rPr>
              <a:t> </a:t>
            </a:r>
            <a:r>
              <a:rPr lang="lt-LT" sz="1600" b="1" dirty="0" err="1">
                <a:solidFill>
                  <a:schemeClr val="tx1"/>
                </a:solidFill>
              </a:rPr>
              <a:t>Įsak</a:t>
            </a:r>
            <a:r>
              <a:rPr lang="lt-LT" sz="1600" b="1" dirty="0">
                <a:solidFill>
                  <a:schemeClr val="tx1"/>
                </a:solidFill>
              </a:rPr>
              <a:t>. Nr.986</a:t>
            </a:r>
            <a:endParaRPr lang="en-US" sz="1600" b="1" dirty="0">
              <a:solidFill>
                <a:schemeClr val="tx1"/>
              </a:solidFill>
            </a:endParaRPr>
          </a:p>
        </p:txBody>
      </p:sp>
      <p:sp>
        <p:nvSpPr>
          <p:cNvPr id="5" name="Rectangle 4"/>
          <p:cNvSpPr/>
          <p:nvPr/>
        </p:nvSpPr>
        <p:spPr>
          <a:xfrm>
            <a:off x="179388" y="2852738"/>
            <a:ext cx="3313112" cy="14398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sz="1600" b="1" dirty="0"/>
              <a:t>Bendrųjų iš valstybės ir savivaldybių finansuojamų neformaliojo švietimo programų kriterijų aprašas</a:t>
            </a:r>
          </a:p>
          <a:p>
            <a:pPr algn="ctr">
              <a:defRPr/>
            </a:pPr>
            <a:r>
              <a:rPr lang="lt-LT" sz="1600" b="1" dirty="0"/>
              <a:t>ŠMM 2011 07 05  </a:t>
            </a:r>
            <a:r>
              <a:rPr lang="lt-LT" sz="1600" b="1" dirty="0" err="1"/>
              <a:t>įsak</a:t>
            </a:r>
            <a:r>
              <a:rPr lang="lt-LT" sz="1600" b="1" dirty="0"/>
              <a:t>. Nr. V-1214</a:t>
            </a:r>
            <a:endParaRPr lang="en-US" sz="1600" b="1" dirty="0"/>
          </a:p>
        </p:txBody>
      </p:sp>
      <p:sp>
        <p:nvSpPr>
          <p:cNvPr id="7" name="Cloud 6"/>
          <p:cNvSpPr/>
          <p:nvPr/>
        </p:nvSpPr>
        <p:spPr>
          <a:xfrm>
            <a:off x="109538" y="5599113"/>
            <a:ext cx="3313112" cy="579437"/>
          </a:xfrm>
          <a:prstGeom prst="cloud">
            <a:avLst/>
          </a:prstGeom>
          <a:solidFill>
            <a:srgbClr val="92D050"/>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lt-LT" b="1" dirty="0">
                <a:solidFill>
                  <a:schemeClr val="tx1"/>
                </a:solidFill>
              </a:rPr>
              <a:t>Stebėsena - nėra</a:t>
            </a:r>
            <a:endParaRPr lang="en-US" b="1" dirty="0">
              <a:solidFill>
                <a:schemeClr val="tx1"/>
              </a:solidFill>
            </a:endParaRPr>
          </a:p>
        </p:txBody>
      </p:sp>
      <p:sp>
        <p:nvSpPr>
          <p:cNvPr id="9" name="Rectangle 8"/>
          <p:cNvSpPr/>
          <p:nvPr/>
        </p:nvSpPr>
        <p:spPr>
          <a:xfrm>
            <a:off x="4608513" y="1557338"/>
            <a:ext cx="4284662" cy="503237"/>
          </a:xfrm>
          <a:prstGeom prst="rect">
            <a:avLst/>
          </a:prstGeom>
          <a:solidFill>
            <a:srgbClr val="EFE536"/>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b="1" dirty="0"/>
              <a:t>F</a:t>
            </a:r>
            <a:r>
              <a:rPr lang="lt-LT" sz="1600" b="1" dirty="0"/>
              <a:t>Š</a:t>
            </a:r>
            <a:r>
              <a:rPr lang="en-US" sz="1600" b="1" dirty="0"/>
              <a:t>PU </a:t>
            </a:r>
            <a:r>
              <a:rPr lang="lt-LT" sz="1600" b="1" dirty="0"/>
              <a:t>samprata</a:t>
            </a:r>
            <a:endParaRPr lang="en-US" sz="1600" b="1" dirty="0"/>
          </a:p>
        </p:txBody>
      </p:sp>
      <p:sp>
        <p:nvSpPr>
          <p:cNvPr id="10" name="Rectangle 9"/>
          <p:cNvSpPr/>
          <p:nvPr/>
        </p:nvSpPr>
        <p:spPr>
          <a:xfrm>
            <a:off x="179388" y="908050"/>
            <a:ext cx="3313112" cy="433388"/>
          </a:xfrm>
          <a:prstGeom prst="rect">
            <a:avLst/>
          </a:prstGeom>
          <a:solidFill>
            <a:schemeClr val="accent3">
              <a:lumMod val="20000"/>
              <a:lumOff val="80000"/>
            </a:schemeClr>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lt-LT" b="1" dirty="0"/>
              <a:t>Dabar galiojantys dokumentai</a:t>
            </a:r>
            <a:endParaRPr lang="en-US" b="1" dirty="0"/>
          </a:p>
        </p:txBody>
      </p:sp>
      <p:sp>
        <p:nvSpPr>
          <p:cNvPr id="11" name="Rectangle 10"/>
          <p:cNvSpPr/>
          <p:nvPr/>
        </p:nvSpPr>
        <p:spPr>
          <a:xfrm>
            <a:off x="4608513" y="908050"/>
            <a:ext cx="4284662" cy="433388"/>
          </a:xfrm>
          <a:prstGeom prst="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err="1"/>
              <a:t>Parengti</a:t>
            </a:r>
            <a:r>
              <a:rPr lang="en-US" b="1" dirty="0"/>
              <a:t> </a:t>
            </a:r>
            <a:r>
              <a:rPr lang="lt-LT" b="1" dirty="0"/>
              <a:t>dokumentų projektai</a:t>
            </a:r>
            <a:endParaRPr lang="en-US" b="1" dirty="0"/>
          </a:p>
        </p:txBody>
      </p:sp>
      <p:sp>
        <p:nvSpPr>
          <p:cNvPr id="12" name="Down Arrow 11"/>
          <p:cNvSpPr/>
          <p:nvPr/>
        </p:nvSpPr>
        <p:spPr>
          <a:xfrm>
            <a:off x="1331913" y="1341438"/>
            <a:ext cx="484187" cy="196850"/>
          </a:xfrm>
          <a:prstGeom prst="downArrow">
            <a:avLst/>
          </a:prstGeom>
          <a:solidFill>
            <a:schemeClr val="accent3">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6472238" y="1341438"/>
            <a:ext cx="484187" cy="196850"/>
          </a:xfrm>
          <a:prstGeom prst="downArrow">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4" name="Rectangle 13"/>
          <p:cNvSpPr/>
          <p:nvPr/>
        </p:nvSpPr>
        <p:spPr>
          <a:xfrm>
            <a:off x="4608513" y="2152650"/>
            <a:ext cx="4273550" cy="525463"/>
          </a:xfrm>
          <a:prstGeom prst="rect">
            <a:avLst/>
          </a:prstGeom>
          <a:solidFill>
            <a:srgbClr val="EFE536"/>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t-LT" sz="1400" dirty="0"/>
          </a:p>
          <a:p>
            <a:pPr algn="ctr">
              <a:defRPr/>
            </a:pPr>
            <a:r>
              <a:rPr lang="lt-LT" sz="1600" b="1" dirty="0"/>
              <a:t>Rekomendacijos dėl FŠPU programų rengimo</a:t>
            </a:r>
            <a:endParaRPr lang="en-US" sz="1600" b="1" dirty="0"/>
          </a:p>
          <a:p>
            <a:pPr algn="ctr">
              <a:defRPr/>
            </a:pPr>
            <a:endParaRPr lang="en-US" dirty="0"/>
          </a:p>
        </p:txBody>
      </p:sp>
      <p:sp>
        <p:nvSpPr>
          <p:cNvPr id="15" name="Rectangle 14"/>
          <p:cNvSpPr/>
          <p:nvPr/>
        </p:nvSpPr>
        <p:spPr>
          <a:xfrm>
            <a:off x="4608513" y="4876800"/>
            <a:ext cx="4284662" cy="6477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sz="1600" b="1" dirty="0"/>
              <a:t>Programų akreditavimo kriterijai, reikalavimai programoms</a:t>
            </a:r>
            <a:endParaRPr lang="en-US" sz="1600" b="1" dirty="0"/>
          </a:p>
        </p:txBody>
      </p:sp>
      <p:sp>
        <p:nvSpPr>
          <p:cNvPr id="16" name="Rectangle 15"/>
          <p:cNvSpPr/>
          <p:nvPr/>
        </p:nvSpPr>
        <p:spPr>
          <a:xfrm>
            <a:off x="4608004" y="5585610"/>
            <a:ext cx="4340011" cy="55436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lt-LT" sz="1600" b="1" dirty="0">
                <a:solidFill>
                  <a:schemeClr val="tx1"/>
                </a:solidFill>
              </a:rPr>
              <a:t>Programų įgyvendinimo stebėsena</a:t>
            </a:r>
            <a:endParaRPr lang="en-US" sz="1600" b="1" dirty="0">
              <a:solidFill>
                <a:schemeClr val="tx1"/>
              </a:solidFill>
            </a:endParaRPr>
          </a:p>
        </p:txBody>
      </p:sp>
      <p:sp>
        <p:nvSpPr>
          <p:cNvPr id="26" name="Rectangle 25"/>
          <p:cNvSpPr/>
          <p:nvPr/>
        </p:nvSpPr>
        <p:spPr>
          <a:xfrm>
            <a:off x="4608513" y="2852738"/>
            <a:ext cx="4238625" cy="11525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b="1" dirty="0"/>
              <a:t>Programų akreditavimas ir stebėsena</a:t>
            </a:r>
          </a:p>
          <a:p>
            <a:pPr algn="ctr">
              <a:defRPr/>
            </a:pPr>
            <a:endParaRPr lang="lt-LT" sz="1400" dirty="0"/>
          </a:p>
          <a:p>
            <a:pPr marL="228600" indent="-228600" algn="ctr">
              <a:defRPr/>
            </a:pPr>
            <a:r>
              <a:rPr lang="lt-LT" sz="1400" dirty="0"/>
              <a:t>bendra akreditavimo ir stebėsenos tvarka</a:t>
            </a:r>
          </a:p>
        </p:txBody>
      </p:sp>
      <p:sp>
        <p:nvSpPr>
          <p:cNvPr id="27" name="Rectangle 26"/>
          <p:cNvSpPr/>
          <p:nvPr/>
        </p:nvSpPr>
        <p:spPr>
          <a:xfrm>
            <a:off x="4608513" y="4292600"/>
            <a:ext cx="4284662" cy="5048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sz="1600" b="1" dirty="0"/>
              <a:t>Teikėjų atitikties vertinimas</a:t>
            </a:r>
            <a:endParaRPr lang="en-US" sz="1600" b="1" dirty="0"/>
          </a:p>
        </p:txBody>
      </p:sp>
      <p:sp>
        <p:nvSpPr>
          <p:cNvPr id="43" name="Down Arrow 42"/>
          <p:cNvSpPr/>
          <p:nvPr/>
        </p:nvSpPr>
        <p:spPr>
          <a:xfrm>
            <a:off x="6562725" y="4005263"/>
            <a:ext cx="484188" cy="287337"/>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46" name="Rectangle 45"/>
          <p:cNvSpPr/>
          <p:nvPr/>
        </p:nvSpPr>
        <p:spPr>
          <a:xfrm>
            <a:off x="109538" y="6232525"/>
            <a:ext cx="8713787" cy="387350"/>
          </a:xfrm>
          <a:prstGeom prst="rect">
            <a:avLst/>
          </a:prstGeom>
          <a:solidFill>
            <a:schemeClr val="bg2"/>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sz="1400" dirty="0"/>
              <a:t>Kiti</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68313" y="333375"/>
            <a:ext cx="8229600" cy="647700"/>
          </a:xfrm>
        </p:spPr>
        <p:txBody>
          <a:bodyPr/>
          <a:lstStyle/>
          <a:p>
            <a:r>
              <a:rPr lang="en-US" sz="2000" b="1" smtClean="0"/>
              <a:t>Formal</a:t>
            </a:r>
            <a:r>
              <a:rPr lang="lt-LT" sz="2000" b="1" smtClean="0"/>
              <a:t>ųjį vaikų švietimą papildantis  sportinis ugdymas </a:t>
            </a:r>
            <a:br>
              <a:rPr lang="lt-LT" sz="2000" b="1" smtClean="0"/>
            </a:br>
            <a:r>
              <a:rPr lang="lt-LT" sz="2000" b="1" smtClean="0"/>
              <a:t>nacionalinio lygmens dokumentai (bendra schema)</a:t>
            </a:r>
            <a:endParaRPr lang="en-US" sz="2000" smtClean="0"/>
          </a:p>
        </p:txBody>
      </p:sp>
      <p:sp>
        <p:nvSpPr>
          <p:cNvPr id="5" name="Rectangle 4"/>
          <p:cNvSpPr/>
          <p:nvPr/>
        </p:nvSpPr>
        <p:spPr>
          <a:xfrm>
            <a:off x="250825" y="1196975"/>
            <a:ext cx="3384550" cy="287338"/>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bg2">
                    <a:lumMod val="10000"/>
                  </a:schemeClr>
                </a:solidFill>
              </a:rPr>
              <a:t>Dabar</a:t>
            </a:r>
            <a:r>
              <a:rPr lang="en-US" b="1" dirty="0">
                <a:solidFill>
                  <a:schemeClr val="bg2">
                    <a:lumMod val="10000"/>
                  </a:schemeClr>
                </a:solidFill>
              </a:rPr>
              <a:t>  </a:t>
            </a:r>
            <a:r>
              <a:rPr lang="en-US" b="1" dirty="0" err="1">
                <a:solidFill>
                  <a:schemeClr val="bg2">
                    <a:lumMod val="10000"/>
                  </a:schemeClr>
                </a:solidFill>
              </a:rPr>
              <a:t>galiojantys</a:t>
            </a:r>
            <a:r>
              <a:rPr lang="en-US" b="1" dirty="0">
                <a:solidFill>
                  <a:schemeClr val="bg2">
                    <a:lumMod val="10000"/>
                  </a:schemeClr>
                </a:solidFill>
              </a:rPr>
              <a:t> </a:t>
            </a:r>
            <a:r>
              <a:rPr lang="en-US" b="1" dirty="0" err="1">
                <a:solidFill>
                  <a:schemeClr val="bg2">
                    <a:lumMod val="10000"/>
                  </a:schemeClr>
                </a:solidFill>
              </a:rPr>
              <a:t>dokumentai</a:t>
            </a:r>
            <a:r>
              <a:rPr lang="lt-LT" b="1" dirty="0">
                <a:solidFill>
                  <a:schemeClr val="bg2">
                    <a:lumMod val="10000"/>
                  </a:schemeClr>
                </a:solidFill>
              </a:rPr>
              <a:t> </a:t>
            </a:r>
            <a:endParaRPr lang="en-US" b="1" dirty="0">
              <a:solidFill>
                <a:schemeClr val="bg2">
                  <a:lumMod val="10000"/>
                </a:schemeClr>
              </a:solidFill>
            </a:endParaRPr>
          </a:p>
        </p:txBody>
      </p:sp>
      <p:sp>
        <p:nvSpPr>
          <p:cNvPr id="7" name="Cloud 6"/>
          <p:cNvSpPr/>
          <p:nvPr/>
        </p:nvSpPr>
        <p:spPr>
          <a:xfrm>
            <a:off x="250825" y="1700213"/>
            <a:ext cx="3313113" cy="865187"/>
          </a:xfrm>
          <a:prstGeom prst="cloud">
            <a:avLst/>
          </a:prstGeom>
          <a:solidFill>
            <a:srgbClr val="EFE5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600" b="1" dirty="0">
                <a:solidFill>
                  <a:schemeClr val="bg2">
                    <a:lumMod val="10000"/>
                  </a:schemeClr>
                </a:solidFill>
              </a:rPr>
              <a:t>Bendrosios atskirų sporto šakų programos – nėra</a:t>
            </a:r>
            <a:endParaRPr lang="en-US" sz="1600" b="1" dirty="0">
              <a:solidFill>
                <a:schemeClr val="bg2">
                  <a:lumMod val="10000"/>
                </a:schemeClr>
              </a:solidFill>
            </a:endParaRPr>
          </a:p>
        </p:txBody>
      </p:sp>
      <p:sp>
        <p:nvSpPr>
          <p:cNvPr id="8" name="Rectangle 7"/>
          <p:cNvSpPr/>
          <p:nvPr/>
        </p:nvSpPr>
        <p:spPr>
          <a:xfrm>
            <a:off x="323850" y="2708275"/>
            <a:ext cx="3311525" cy="576263"/>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200" dirty="0">
                <a:solidFill>
                  <a:schemeClr val="tx1"/>
                </a:solidFill>
              </a:rPr>
              <a:t>Sporto mokymo įstaigų bendrieji nuostatai  </a:t>
            </a:r>
            <a:r>
              <a:rPr lang="lt-LT" sz="1200" i="1" dirty="0">
                <a:solidFill>
                  <a:schemeClr val="tx1"/>
                </a:solidFill>
              </a:rPr>
              <a:t>(ŠMM ir KKSD 2000 07 24  </a:t>
            </a:r>
            <a:r>
              <a:rPr lang="lt-LT" sz="1200" i="1" dirty="0" err="1">
                <a:solidFill>
                  <a:schemeClr val="tx1"/>
                </a:solidFill>
              </a:rPr>
              <a:t>įsak</a:t>
            </a:r>
            <a:r>
              <a:rPr lang="lt-LT" sz="1200" i="1" dirty="0">
                <a:solidFill>
                  <a:schemeClr val="tx1"/>
                </a:solidFill>
              </a:rPr>
              <a:t>. </a:t>
            </a:r>
            <a:r>
              <a:rPr lang="lt-LT" sz="1200" i="1" dirty="0" err="1">
                <a:solidFill>
                  <a:schemeClr val="tx1"/>
                </a:solidFill>
              </a:rPr>
              <a:t>Nr</a:t>
            </a:r>
            <a:r>
              <a:rPr lang="lt-LT" sz="1200" i="1" dirty="0">
                <a:solidFill>
                  <a:schemeClr val="tx1"/>
                </a:solidFill>
              </a:rPr>
              <a:t>. 1012 ir 129)</a:t>
            </a:r>
            <a:endParaRPr lang="en-US" sz="1200" i="1" dirty="0">
              <a:solidFill>
                <a:schemeClr val="tx1"/>
              </a:solidFill>
            </a:endParaRPr>
          </a:p>
        </p:txBody>
      </p:sp>
      <p:sp>
        <p:nvSpPr>
          <p:cNvPr id="9" name="Rectangle 8"/>
          <p:cNvSpPr/>
          <p:nvPr/>
        </p:nvSpPr>
        <p:spPr>
          <a:xfrm>
            <a:off x="323850" y="4149725"/>
            <a:ext cx="3311525" cy="5746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lt-LT" sz="1200" b="1" dirty="0">
                <a:solidFill>
                  <a:schemeClr val="tx1"/>
                </a:solidFill>
              </a:rPr>
              <a:t>Lietuvos sportininkų kvalifikacinių kategorijų ir  normų reikalavimai</a:t>
            </a:r>
          </a:p>
          <a:p>
            <a:pPr algn="ctr">
              <a:defRPr/>
            </a:pPr>
            <a:r>
              <a:rPr lang="lt-LT" sz="1200" b="1" i="1" dirty="0">
                <a:solidFill>
                  <a:schemeClr val="tx1"/>
                </a:solidFill>
              </a:rPr>
              <a:t>(KKSD)</a:t>
            </a:r>
            <a:endParaRPr lang="en-US" sz="1200" b="1" i="1" dirty="0">
              <a:solidFill>
                <a:schemeClr val="tx1"/>
              </a:solidFill>
            </a:endParaRPr>
          </a:p>
        </p:txBody>
      </p:sp>
      <p:sp>
        <p:nvSpPr>
          <p:cNvPr id="10" name="Rectangle 9"/>
          <p:cNvSpPr/>
          <p:nvPr/>
        </p:nvSpPr>
        <p:spPr>
          <a:xfrm>
            <a:off x="323850" y="4941888"/>
            <a:ext cx="3384550" cy="57467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sz="1200" b="1" dirty="0"/>
              <a:t>Bendrųjų iš valstybės ir savivaldybių finansuojamų neformaliojo švietimo programų kriterijų aprašas</a:t>
            </a:r>
          </a:p>
          <a:p>
            <a:pPr algn="ctr">
              <a:defRPr/>
            </a:pPr>
            <a:r>
              <a:rPr lang="lt-LT" sz="1000" b="1" dirty="0"/>
              <a:t>ŠMM 2011 07 05  </a:t>
            </a:r>
            <a:r>
              <a:rPr lang="lt-LT" sz="1000" b="1" dirty="0" err="1"/>
              <a:t>įsak</a:t>
            </a:r>
            <a:r>
              <a:rPr lang="lt-LT" sz="1000" b="1" dirty="0"/>
              <a:t>. </a:t>
            </a:r>
            <a:r>
              <a:rPr lang="lt-LT" sz="1000" b="1" dirty="0" err="1"/>
              <a:t>Nr</a:t>
            </a:r>
            <a:r>
              <a:rPr lang="lt-LT" sz="1000" b="1" dirty="0"/>
              <a:t>. V-1214</a:t>
            </a:r>
            <a:endParaRPr lang="en-US" sz="1000" b="1" dirty="0"/>
          </a:p>
        </p:txBody>
      </p:sp>
      <p:sp>
        <p:nvSpPr>
          <p:cNvPr id="11" name="Rectangle 10"/>
          <p:cNvSpPr/>
          <p:nvPr/>
        </p:nvSpPr>
        <p:spPr>
          <a:xfrm>
            <a:off x="395288" y="6381750"/>
            <a:ext cx="8569325" cy="28733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lt-LT" sz="1200" dirty="0">
                <a:solidFill>
                  <a:schemeClr val="tx1"/>
                </a:solidFill>
              </a:rPr>
              <a:t>Kiti</a:t>
            </a:r>
            <a:endParaRPr lang="en-US" sz="1200" dirty="0">
              <a:solidFill>
                <a:schemeClr val="tx1"/>
              </a:solidFill>
            </a:endParaRPr>
          </a:p>
        </p:txBody>
      </p:sp>
      <p:sp>
        <p:nvSpPr>
          <p:cNvPr id="12" name="Rectangle 11"/>
          <p:cNvSpPr/>
          <p:nvPr/>
        </p:nvSpPr>
        <p:spPr>
          <a:xfrm>
            <a:off x="5508625" y="1196975"/>
            <a:ext cx="3455988" cy="28733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b="1" dirty="0">
                <a:solidFill>
                  <a:schemeClr val="bg2">
                    <a:lumMod val="10000"/>
                  </a:schemeClr>
                </a:solidFill>
              </a:rPr>
              <a:t>Parengti</a:t>
            </a:r>
            <a:r>
              <a:rPr lang="en-US" b="1" dirty="0">
                <a:solidFill>
                  <a:schemeClr val="bg2">
                    <a:lumMod val="10000"/>
                  </a:schemeClr>
                </a:solidFill>
              </a:rPr>
              <a:t> </a:t>
            </a:r>
            <a:r>
              <a:rPr lang="en-US" b="1" dirty="0" err="1">
                <a:solidFill>
                  <a:schemeClr val="bg2">
                    <a:lumMod val="10000"/>
                  </a:schemeClr>
                </a:solidFill>
              </a:rPr>
              <a:t>dokument</a:t>
            </a:r>
            <a:r>
              <a:rPr lang="lt-LT" b="1" dirty="0">
                <a:solidFill>
                  <a:schemeClr val="bg2">
                    <a:lumMod val="10000"/>
                  </a:schemeClr>
                </a:solidFill>
              </a:rPr>
              <a:t>ų </a:t>
            </a:r>
            <a:r>
              <a:rPr lang="en-US" b="1" dirty="0" err="1">
                <a:solidFill>
                  <a:schemeClr val="bg2">
                    <a:lumMod val="10000"/>
                  </a:schemeClr>
                </a:solidFill>
              </a:rPr>
              <a:t>projektai</a:t>
            </a:r>
            <a:r>
              <a:rPr lang="lt-LT" b="1" dirty="0">
                <a:solidFill>
                  <a:schemeClr val="bg2">
                    <a:lumMod val="10000"/>
                  </a:schemeClr>
                </a:solidFill>
              </a:rPr>
              <a:t> </a:t>
            </a:r>
            <a:endParaRPr lang="en-US" b="1" dirty="0">
              <a:solidFill>
                <a:schemeClr val="bg2">
                  <a:lumMod val="10000"/>
                </a:schemeClr>
              </a:solidFill>
            </a:endParaRPr>
          </a:p>
        </p:txBody>
      </p:sp>
      <p:sp>
        <p:nvSpPr>
          <p:cNvPr id="14" name="Rectangle 13"/>
          <p:cNvSpPr/>
          <p:nvPr/>
        </p:nvSpPr>
        <p:spPr>
          <a:xfrm>
            <a:off x="5508625" y="2781300"/>
            <a:ext cx="3455988" cy="647700"/>
          </a:xfrm>
          <a:prstGeom prst="rect">
            <a:avLst/>
          </a:prstGeom>
          <a:solidFill>
            <a:srgbClr val="EFE5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200" b="1" dirty="0">
                <a:solidFill>
                  <a:schemeClr val="tx1"/>
                </a:solidFill>
              </a:rPr>
              <a:t>FŠP  sportinio ugdymo programų  įgyvendinimo bendrieji ugdymo planai </a:t>
            </a:r>
          </a:p>
          <a:p>
            <a:pPr algn="ctr">
              <a:defRPr/>
            </a:pPr>
            <a:r>
              <a:rPr lang="lt-LT" sz="1200" b="1" dirty="0">
                <a:solidFill>
                  <a:schemeClr val="tx1"/>
                </a:solidFill>
              </a:rPr>
              <a:t> </a:t>
            </a:r>
            <a:r>
              <a:rPr lang="lt-LT" sz="1200" b="1" i="1" dirty="0">
                <a:solidFill>
                  <a:schemeClr val="tx1"/>
                </a:solidFill>
              </a:rPr>
              <a:t>(ŠMM ir KKSD įsakymas)</a:t>
            </a:r>
            <a:endParaRPr lang="en-US" sz="1200" b="1" i="1" dirty="0">
              <a:solidFill>
                <a:schemeClr val="tx1"/>
              </a:solidFill>
            </a:endParaRPr>
          </a:p>
        </p:txBody>
      </p:sp>
      <p:sp>
        <p:nvSpPr>
          <p:cNvPr id="16" name="Rectangle 15"/>
          <p:cNvSpPr/>
          <p:nvPr/>
        </p:nvSpPr>
        <p:spPr>
          <a:xfrm>
            <a:off x="5508625" y="3789363"/>
            <a:ext cx="3455988" cy="719137"/>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sz="1600" b="1" dirty="0">
                <a:solidFill>
                  <a:schemeClr val="tx1"/>
                </a:solidFill>
              </a:rPr>
              <a:t>Programų akreditavimas ir stebėsena                                         bendra akreditavimo ir stebėsenos tvarka</a:t>
            </a:r>
            <a:endParaRPr lang="en-US" sz="1600" b="1" dirty="0">
              <a:solidFill>
                <a:schemeClr val="tx1"/>
              </a:solidFill>
            </a:endParaRPr>
          </a:p>
        </p:txBody>
      </p:sp>
      <p:sp>
        <p:nvSpPr>
          <p:cNvPr id="17" name="Cloud 16"/>
          <p:cNvSpPr/>
          <p:nvPr/>
        </p:nvSpPr>
        <p:spPr>
          <a:xfrm>
            <a:off x="395288" y="5661025"/>
            <a:ext cx="2952750" cy="504825"/>
          </a:xfrm>
          <a:prstGeom prst="cloud">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lt-LT" sz="1200" dirty="0">
                <a:solidFill>
                  <a:schemeClr val="tx1"/>
                </a:solidFill>
              </a:rPr>
              <a:t>Stebėsena -nėra</a:t>
            </a:r>
            <a:endParaRPr lang="en-US" sz="1200" dirty="0">
              <a:solidFill>
                <a:schemeClr val="tx1"/>
              </a:solidFill>
            </a:endParaRPr>
          </a:p>
        </p:txBody>
      </p:sp>
      <p:sp>
        <p:nvSpPr>
          <p:cNvPr id="18" name="Rectangle 17"/>
          <p:cNvSpPr/>
          <p:nvPr/>
        </p:nvSpPr>
        <p:spPr>
          <a:xfrm>
            <a:off x="5548313" y="4803775"/>
            <a:ext cx="3457575" cy="36036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lt-LT" sz="1400" dirty="0">
              <a:solidFill>
                <a:schemeClr val="tx1"/>
              </a:solidFill>
            </a:endParaRPr>
          </a:p>
          <a:p>
            <a:pPr algn="ctr">
              <a:defRPr/>
            </a:pPr>
            <a:r>
              <a:rPr lang="lt-LT" sz="1600" b="1" dirty="0">
                <a:solidFill>
                  <a:schemeClr val="tx1"/>
                </a:solidFill>
              </a:rPr>
              <a:t>Teikėjų atitikties vertinimas</a:t>
            </a:r>
            <a:endParaRPr lang="en-US" sz="1600" b="1" dirty="0">
              <a:solidFill>
                <a:schemeClr val="tx1"/>
              </a:solidFill>
            </a:endParaRPr>
          </a:p>
          <a:p>
            <a:pPr algn="ctr">
              <a:defRPr/>
            </a:pPr>
            <a:endParaRPr lang="en-US" sz="1600" dirty="0">
              <a:solidFill>
                <a:schemeClr val="tx1"/>
              </a:solidFill>
            </a:endParaRPr>
          </a:p>
        </p:txBody>
      </p:sp>
      <p:sp>
        <p:nvSpPr>
          <p:cNvPr id="19" name="Rectangle 18"/>
          <p:cNvSpPr/>
          <p:nvPr/>
        </p:nvSpPr>
        <p:spPr>
          <a:xfrm>
            <a:off x="5508625" y="5229225"/>
            <a:ext cx="3455988" cy="57626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lt-LT" sz="1600" dirty="0">
              <a:solidFill>
                <a:schemeClr val="tx1"/>
              </a:solidFill>
            </a:endParaRPr>
          </a:p>
          <a:p>
            <a:pPr algn="ctr">
              <a:defRPr/>
            </a:pPr>
            <a:r>
              <a:rPr lang="lt-LT" sz="1600" b="1" dirty="0">
                <a:solidFill>
                  <a:schemeClr val="tx1"/>
                </a:solidFill>
              </a:rPr>
              <a:t>Programų akreditavimo kriterijai, reikalavimai programoms</a:t>
            </a:r>
            <a:endParaRPr lang="en-US" sz="1600" b="1" dirty="0">
              <a:solidFill>
                <a:schemeClr val="tx1"/>
              </a:solidFill>
            </a:endParaRPr>
          </a:p>
          <a:p>
            <a:pPr algn="ctr">
              <a:defRPr/>
            </a:pPr>
            <a:endParaRPr lang="en-US" sz="1600" dirty="0">
              <a:solidFill>
                <a:schemeClr val="tx1"/>
              </a:solidFill>
            </a:endParaRPr>
          </a:p>
        </p:txBody>
      </p:sp>
      <p:sp>
        <p:nvSpPr>
          <p:cNvPr id="20" name="Rectangle 19"/>
          <p:cNvSpPr/>
          <p:nvPr/>
        </p:nvSpPr>
        <p:spPr>
          <a:xfrm>
            <a:off x="5508625" y="5876925"/>
            <a:ext cx="3455988" cy="288925"/>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lt-LT" sz="1600" b="1" dirty="0">
                <a:solidFill>
                  <a:schemeClr val="tx1"/>
                </a:solidFill>
              </a:rPr>
              <a:t>Programų įgyvendinimo stebėsena</a:t>
            </a:r>
            <a:endParaRPr lang="en-US" sz="1600" b="1" dirty="0">
              <a:solidFill>
                <a:schemeClr val="tx1"/>
              </a:solidFill>
            </a:endParaRPr>
          </a:p>
        </p:txBody>
      </p:sp>
      <p:sp>
        <p:nvSpPr>
          <p:cNvPr id="21" name="Down Arrow 20"/>
          <p:cNvSpPr/>
          <p:nvPr/>
        </p:nvSpPr>
        <p:spPr>
          <a:xfrm>
            <a:off x="7092950" y="4508500"/>
            <a:ext cx="484188" cy="288925"/>
          </a:xfrm>
          <a:prstGeom prst="downArrow">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cxnSp>
        <p:nvCxnSpPr>
          <p:cNvPr id="25" name="Straight Arrow Connector 24"/>
          <p:cNvCxnSpPr/>
          <p:nvPr/>
        </p:nvCxnSpPr>
        <p:spPr>
          <a:xfrm>
            <a:off x="3708400" y="3141663"/>
            <a:ext cx="18002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p:cNvCxnSpPr>
          <p:nvPr/>
        </p:nvCxnSpPr>
        <p:spPr>
          <a:xfrm>
            <a:off x="3708400" y="5229225"/>
            <a:ext cx="1223963"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Flowchart: Process 32"/>
          <p:cNvSpPr/>
          <p:nvPr/>
        </p:nvSpPr>
        <p:spPr>
          <a:xfrm>
            <a:off x="5494338" y="2133600"/>
            <a:ext cx="3455987" cy="468313"/>
          </a:xfrm>
          <a:prstGeom prst="flowChartProcess">
            <a:avLst/>
          </a:prstGeom>
          <a:solidFill>
            <a:srgbClr val="EFE5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400" b="1" dirty="0">
              <a:solidFill>
                <a:schemeClr val="tx1"/>
              </a:solidFill>
            </a:endParaRPr>
          </a:p>
          <a:p>
            <a:pPr algn="ctr">
              <a:defRPr/>
            </a:pPr>
            <a:r>
              <a:rPr lang="lt-LT" sz="1400" b="1" dirty="0">
                <a:solidFill>
                  <a:schemeClr val="tx1"/>
                </a:solidFill>
              </a:rPr>
              <a:t>Rekomendacijos </a:t>
            </a:r>
            <a:r>
              <a:rPr lang="lt-LT" sz="1400" b="1" dirty="0">
                <a:solidFill>
                  <a:schemeClr val="tx1"/>
                </a:solidFill>
              </a:rPr>
              <a:t>dėl FŠPU programų rengimo</a:t>
            </a:r>
            <a:endParaRPr lang="en-US" sz="1400" b="1" dirty="0">
              <a:solidFill>
                <a:schemeClr val="tx1"/>
              </a:solidFill>
            </a:endParaRPr>
          </a:p>
          <a:p>
            <a:pPr algn="ctr">
              <a:defRPr/>
            </a:pPr>
            <a:endParaRPr lang="en-US" sz="1400" dirty="0">
              <a:solidFill>
                <a:schemeClr val="tx1"/>
              </a:solidFill>
            </a:endParaRPr>
          </a:p>
        </p:txBody>
      </p:sp>
      <p:sp>
        <p:nvSpPr>
          <p:cNvPr id="34" name="Flowchart: Process 33"/>
          <p:cNvSpPr/>
          <p:nvPr/>
        </p:nvSpPr>
        <p:spPr>
          <a:xfrm>
            <a:off x="5508625" y="1628775"/>
            <a:ext cx="3455988" cy="431800"/>
          </a:xfrm>
          <a:prstGeom prst="flowChartProcess">
            <a:avLst/>
          </a:prstGeom>
          <a:solidFill>
            <a:srgbClr val="EFE5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400" b="1" dirty="0">
                <a:solidFill>
                  <a:schemeClr val="tx1"/>
                </a:solidFill>
              </a:rPr>
              <a:t>FŠPU samprata</a:t>
            </a:r>
            <a:endParaRPr lang="en-US" sz="1400" b="1" dirty="0">
              <a:solidFill>
                <a:schemeClr val="tx1"/>
              </a:solidFill>
            </a:endParaRPr>
          </a:p>
        </p:txBody>
      </p:sp>
      <p:sp>
        <p:nvSpPr>
          <p:cNvPr id="35" name="Left Brace 34"/>
          <p:cNvSpPr/>
          <p:nvPr/>
        </p:nvSpPr>
        <p:spPr>
          <a:xfrm>
            <a:off x="5076825" y="1700213"/>
            <a:ext cx="442913"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7" name="Straight Arrow Connector 36"/>
          <p:cNvCxnSpPr>
            <a:endCxn id="35" idx="1"/>
          </p:cNvCxnSpPr>
          <p:nvPr/>
        </p:nvCxnSpPr>
        <p:spPr>
          <a:xfrm>
            <a:off x="3419475" y="1989138"/>
            <a:ext cx="1657350" cy="168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3"/>
            <a:endCxn id="12" idx="1"/>
          </p:cNvCxnSpPr>
          <p:nvPr/>
        </p:nvCxnSpPr>
        <p:spPr>
          <a:xfrm>
            <a:off x="3635375" y="1341438"/>
            <a:ext cx="1873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Left Brace 47"/>
          <p:cNvSpPr/>
          <p:nvPr/>
        </p:nvSpPr>
        <p:spPr>
          <a:xfrm>
            <a:off x="4859338" y="4868863"/>
            <a:ext cx="649287" cy="1152525"/>
          </a:xfrm>
          <a:prstGeom prst="leftBrace">
            <a:avLst>
              <a:gd name="adj1" fmla="val 8333"/>
              <a:gd name="adj2" fmla="val 48866"/>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2" name="Straight Arrow Connector 51"/>
          <p:cNvCxnSpPr/>
          <p:nvPr/>
        </p:nvCxnSpPr>
        <p:spPr>
          <a:xfrm>
            <a:off x="3203575" y="5805488"/>
            <a:ext cx="1946275"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23850" y="3429000"/>
            <a:ext cx="3311525" cy="576263"/>
          </a:xfrm>
          <a:prstGeom prst="rect">
            <a:avLst/>
          </a:prstGeom>
          <a:solidFill>
            <a:srgbClr val="EFE536"/>
          </a:solidFill>
          <a:ln>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lt-LT" sz="1200" b="1" dirty="0">
                <a:solidFill>
                  <a:schemeClr val="tx1"/>
                </a:solidFill>
              </a:rPr>
              <a:t>Dėl nuostatų, įstatų ar statutų įforminimo reikalavimų  patvirtinimo</a:t>
            </a:r>
          </a:p>
          <a:p>
            <a:pPr algn="ctr">
              <a:defRPr/>
            </a:pPr>
            <a:r>
              <a:rPr lang="lt-LT" sz="1200" b="1" i="1" dirty="0">
                <a:solidFill>
                  <a:schemeClr val="tx1"/>
                </a:solidFill>
              </a:rPr>
              <a:t>(ŠMM 2011 06 29 </a:t>
            </a:r>
            <a:r>
              <a:rPr lang="lt-LT" sz="1200" b="1" i="1" dirty="0" err="1">
                <a:solidFill>
                  <a:schemeClr val="tx1"/>
                </a:solidFill>
              </a:rPr>
              <a:t>Įsak</a:t>
            </a:r>
            <a:r>
              <a:rPr lang="lt-LT" sz="1200" b="1" i="1" dirty="0">
                <a:solidFill>
                  <a:schemeClr val="tx1"/>
                </a:solidFill>
              </a:rPr>
              <a:t>. </a:t>
            </a:r>
            <a:r>
              <a:rPr lang="lt-LT" sz="1200" b="1" i="1" dirty="0" err="1">
                <a:solidFill>
                  <a:schemeClr val="tx1"/>
                </a:solidFill>
              </a:rPr>
              <a:t>Nr</a:t>
            </a:r>
            <a:r>
              <a:rPr lang="lt-LT" sz="1200" b="1" i="1" dirty="0">
                <a:solidFill>
                  <a:schemeClr val="tx1"/>
                </a:solidFill>
              </a:rPr>
              <a:t>. V-1164)</a:t>
            </a:r>
            <a:endParaRPr lang="en-US" sz="1200" b="1" i="1" dirty="0">
              <a:solidFill>
                <a:schemeClr val="tx1"/>
              </a:solidFill>
            </a:endParaRPr>
          </a:p>
        </p:txBody>
      </p:sp>
      <p:cxnSp>
        <p:nvCxnSpPr>
          <p:cNvPr id="70" name="Straight Arrow Connector 69"/>
          <p:cNvCxnSpPr/>
          <p:nvPr/>
        </p:nvCxnSpPr>
        <p:spPr>
          <a:xfrm flipH="1">
            <a:off x="3419475" y="3284538"/>
            <a:ext cx="73025"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Down Arrow 27"/>
          <p:cNvSpPr/>
          <p:nvPr/>
        </p:nvSpPr>
        <p:spPr>
          <a:xfrm>
            <a:off x="1547813" y="1484313"/>
            <a:ext cx="484187" cy="215900"/>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Down Arrow 28"/>
          <p:cNvSpPr/>
          <p:nvPr/>
        </p:nvSpPr>
        <p:spPr>
          <a:xfrm>
            <a:off x="7019925" y="1484313"/>
            <a:ext cx="484188" cy="144462"/>
          </a:xfrm>
          <a:prstGeom prst="down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Tiesioji rodyklės jungtis 25"/>
          <p:cNvCxnSpPr/>
          <p:nvPr/>
        </p:nvCxnSpPr>
        <p:spPr>
          <a:xfrm flipV="1">
            <a:off x="3635375" y="2205038"/>
            <a:ext cx="1662113" cy="2160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7"/>
          <p:cNvSpPr/>
          <p:nvPr/>
        </p:nvSpPr>
        <p:spPr>
          <a:xfrm>
            <a:off x="325438" y="2717800"/>
            <a:ext cx="3313112" cy="576263"/>
          </a:xfrm>
          <a:prstGeom prst="rect">
            <a:avLst/>
          </a:prstGeom>
          <a:solidFill>
            <a:srgbClr val="EFE53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400" b="1" dirty="0">
                <a:solidFill>
                  <a:schemeClr val="tx1"/>
                </a:solidFill>
              </a:rPr>
              <a:t>Sporto mokymo įstaigų bendrieji nuostatai  </a:t>
            </a:r>
            <a:r>
              <a:rPr lang="lt-LT" sz="1400" b="1" i="1" dirty="0">
                <a:solidFill>
                  <a:schemeClr val="tx1"/>
                </a:solidFill>
              </a:rPr>
              <a:t>(ŠMM ir KKSD 2000 07 24  </a:t>
            </a:r>
            <a:r>
              <a:rPr lang="lt-LT" sz="1400" b="1" i="1" dirty="0" err="1">
                <a:solidFill>
                  <a:schemeClr val="tx1"/>
                </a:solidFill>
              </a:rPr>
              <a:t>įsak</a:t>
            </a:r>
            <a:r>
              <a:rPr lang="lt-LT" sz="1400" b="1" i="1" dirty="0">
                <a:solidFill>
                  <a:schemeClr val="tx1"/>
                </a:solidFill>
              </a:rPr>
              <a:t>. </a:t>
            </a:r>
            <a:r>
              <a:rPr lang="lt-LT" sz="1400" b="1" i="1" dirty="0" err="1">
                <a:solidFill>
                  <a:schemeClr val="tx1"/>
                </a:solidFill>
              </a:rPr>
              <a:t>Nr</a:t>
            </a:r>
            <a:r>
              <a:rPr lang="lt-LT" sz="1400" b="1" i="1" dirty="0">
                <a:solidFill>
                  <a:schemeClr val="tx1"/>
                </a:solidFill>
              </a:rPr>
              <a:t>. 1012 ir 129)</a:t>
            </a:r>
            <a:endParaRPr lang="en-US" sz="1400" b="1" i="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ntraštė 1"/>
          <p:cNvSpPr>
            <a:spLocks noGrp="1"/>
          </p:cNvSpPr>
          <p:nvPr>
            <p:ph type="title"/>
          </p:nvPr>
        </p:nvSpPr>
        <p:spPr/>
        <p:txBody>
          <a:bodyPr/>
          <a:lstStyle/>
          <a:p>
            <a:r>
              <a:rPr lang="lt-LT" sz="2400" b="1" smtClean="0"/>
              <a:t>Sukurta, išbandyta ir patobulinta  PVU  teikėjų  ir programų akreditavimo, stebėsenos sistema </a:t>
            </a:r>
            <a:r>
              <a:rPr lang="lt-LT" smtClean="0"/>
              <a:t/>
            </a:r>
            <a:br>
              <a:rPr lang="lt-LT" smtClean="0"/>
            </a:br>
            <a:r>
              <a:rPr lang="lt-LT" sz="2400" b="1" smtClean="0"/>
              <a:t>Dokumentų sąvadas</a:t>
            </a:r>
          </a:p>
        </p:txBody>
      </p:sp>
      <p:sp>
        <p:nvSpPr>
          <p:cNvPr id="3" name="Turinio vietos rezervavimo ženklas 2"/>
          <p:cNvSpPr>
            <a:spLocks noGrp="1"/>
          </p:cNvSpPr>
          <p:nvPr>
            <p:ph idx="1"/>
          </p:nvPr>
        </p:nvSpPr>
        <p:spPr>
          <a:xfrm>
            <a:off x="468313" y="5013325"/>
            <a:ext cx="8424862" cy="1368425"/>
          </a:xfrm>
          <a:solidFill>
            <a:srgbClr val="FFFF00"/>
          </a:solidFill>
        </p:spPr>
        <p:txBody>
          <a:bodyPr>
            <a:normAutofit/>
          </a:bodyPr>
          <a:lstStyle/>
          <a:p>
            <a:pPr marL="0">
              <a:spcBef>
                <a:spcPts val="0"/>
              </a:spcBef>
              <a:buFont typeface="Arial" charset="0"/>
              <a:buNone/>
              <a:defRPr/>
            </a:pPr>
            <a:r>
              <a:rPr lang="lt-LT" sz="2200" b="1" dirty="0" smtClean="0"/>
              <a:t>Formalųjį švietimą papildančio ugdymo samprata </a:t>
            </a:r>
            <a:r>
              <a:rPr lang="lt-LT" sz="2200" dirty="0" smtClean="0"/>
              <a:t>(10 priedų)</a:t>
            </a:r>
          </a:p>
          <a:p>
            <a:pPr marL="0">
              <a:spcBef>
                <a:spcPts val="0"/>
              </a:spcBef>
              <a:defRPr/>
            </a:pPr>
            <a:r>
              <a:rPr lang="lt-LT" sz="2200" dirty="0" smtClean="0"/>
              <a:t>7 rekomendacijos meninės krypties programoms</a:t>
            </a:r>
          </a:p>
          <a:p>
            <a:pPr marL="0">
              <a:spcBef>
                <a:spcPts val="0"/>
              </a:spcBef>
              <a:defRPr/>
            </a:pPr>
            <a:r>
              <a:rPr lang="lt-LT" sz="2200" dirty="0"/>
              <a:t>3</a:t>
            </a:r>
            <a:r>
              <a:rPr lang="lt-LT" sz="2200" dirty="0" smtClean="0"/>
              <a:t> Rekomendacijos sportinės krypties programoms </a:t>
            </a:r>
          </a:p>
          <a:p>
            <a:pPr>
              <a:buFont typeface="Arial" charset="0"/>
              <a:buNone/>
              <a:defRPr/>
            </a:pPr>
            <a:endParaRPr lang="lt-LT" sz="2800" dirty="0"/>
          </a:p>
        </p:txBody>
      </p:sp>
      <p:sp>
        <p:nvSpPr>
          <p:cNvPr id="4" name="Stačiakampis 3"/>
          <p:cNvSpPr/>
          <p:nvPr/>
        </p:nvSpPr>
        <p:spPr>
          <a:xfrm>
            <a:off x="468313" y="1484313"/>
            <a:ext cx="8424862" cy="14478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lt-LT" sz="2200" b="1" dirty="0"/>
              <a:t>PVU teikėjų  atitikties nustatymo ir programų akreditavimo tvarkos aprašas </a:t>
            </a:r>
            <a:r>
              <a:rPr lang="lt-LT" sz="2200" dirty="0"/>
              <a:t>(8 priedai)</a:t>
            </a:r>
          </a:p>
          <a:p>
            <a:pPr>
              <a:buFont typeface="Arial" pitchFamily="34" charset="0"/>
              <a:buChar char="•"/>
              <a:defRPr/>
            </a:pPr>
            <a:r>
              <a:rPr lang="lt-LT" sz="2200" dirty="0"/>
              <a:t> Teikėjų atitikties dokumentai (NU ir FŠPU kriterijai, paraiškos)</a:t>
            </a:r>
          </a:p>
          <a:p>
            <a:pPr>
              <a:buFont typeface="Arial" pitchFamily="34" charset="0"/>
              <a:buChar char="•"/>
              <a:defRPr/>
            </a:pPr>
            <a:r>
              <a:rPr lang="lt-LT" sz="2200" dirty="0"/>
              <a:t> Programų akreditavimo dokumentai (NU ir FŠPU kriterijai, paraiškos)</a:t>
            </a:r>
          </a:p>
        </p:txBody>
      </p:sp>
      <p:sp>
        <p:nvSpPr>
          <p:cNvPr id="36868" name="Stačiakampis 4"/>
          <p:cNvSpPr>
            <a:spLocks noChangeArrowheads="1"/>
          </p:cNvSpPr>
          <p:nvPr/>
        </p:nvSpPr>
        <p:spPr bwMode="auto">
          <a:xfrm>
            <a:off x="468313" y="3213100"/>
            <a:ext cx="8424862" cy="1446213"/>
          </a:xfrm>
          <a:prstGeom prst="rect">
            <a:avLst/>
          </a:prstGeom>
          <a:solidFill>
            <a:srgbClr val="7DB933"/>
          </a:solidFill>
          <a:ln w="9525">
            <a:noFill/>
            <a:miter lim="800000"/>
            <a:headEnd/>
            <a:tailEnd/>
          </a:ln>
        </p:spPr>
        <p:txBody>
          <a:bodyPr>
            <a:spAutoFit/>
          </a:bodyPr>
          <a:lstStyle/>
          <a:p>
            <a:r>
              <a:rPr lang="lt-LT" sz="2200" b="1"/>
              <a:t>PVU programų įgyvendinimo stebėsenos ir priežiūros tvarka </a:t>
            </a:r>
            <a:r>
              <a:rPr lang="lt-LT" sz="2200"/>
              <a:t>(3 priedai)</a:t>
            </a:r>
          </a:p>
          <a:p>
            <a:pPr>
              <a:buFont typeface="Arial" charset="0"/>
              <a:buChar char="•"/>
            </a:pPr>
            <a:r>
              <a:rPr lang="lt-LT" sz="2200"/>
              <a:t> Tėvų ir vaikų anketa apie dalyvavimą programoje</a:t>
            </a:r>
          </a:p>
          <a:p>
            <a:pPr>
              <a:buFont typeface="Arial" charset="0"/>
              <a:buChar char="•"/>
            </a:pPr>
            <a:r>
              <a:rPr lang="lt-LT" sz="2200"/>
              <a:t> PVU programų įgyvendinimo stebėsenos rezultatų registras</a:t>
            </a:r>
          </a:p>
          <a:p>
            <a:pPr>
              <a:buFont typeface="Arial" charset="0"/>
              <a:buChar char="•"/>
            </a:pPr>
            <a:r>
              <a:rPr lang="lt-LT" sz="2200"/>
              <a:t> PVU programų užsiėmimų patikros lankymo ataskaita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1707</Words>
  <Application>Microsoft Office PowerPoint</Application>
  <PresentationFormat>On-screen Show (4:3)</PresentationFormat>
  <Paragraphs>423</Paragraphs>
  <Slides>23</Slides>
  <Notes>13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23</vt:i4>
      </vt:variant>
    </vt:vector>
  </HeadingPairs>
  <TitlesOfParts>
    <vt:vector size="29" baseType="lpstr">
      <vt:lpstr>Calibri</vt:lpstr>
      <vt:lpstr>Arial</vt:lpstr>
      <vt:lpstr>Times New Roman</vt:lpstr>
      <vt:lpstr>Wingdings 2</vt:lpstr>
      <vt:lpstr>Courier New</vt:lpstr>
      <vt:lpstr>Office tema</vt:lpstr>
      <vt:lpstr>Pasirenkamojo vaikų švietimo  plėtros galimybės pasinaudojant pilotinio projekto  4 savivaldybėse patirtimi ir projekte sukurtais produktais</vt:lpstr>
      <vt:lpstr>   Kas padaryta? Kokie produktai sukurti įgyvendinant  projektą? </vt:lpstr>
      <vt:lpstr>Paruošti  dokumentų projektai ypatingai svarbūs FŠPU plėtrai ir kokybės stiprinimui  </vt:lpstr>
      <vt:lpstr>  Paruošti  dokumentų projektai ypatingai svarbūs  FŠPU plėtrai ir kokybės stiprinimui (2)  </vt:lpstr>
      <vt:lpstr>  Paruošti  dokumentų projektai ypatingai svarbūs  FŠPU plėtrai ir kokybės stiprinimui (3)  </vt:lpstr>
      <vt:lpstr>Dermė – vardan vaikų interesų programų nuoseklumas  programų suderinamumas institucijų bendravimas ir bendradarbiavimas </vt:lpstr>
      <vt:lpstr>Formalųjį vaikų švietimą papildantis  meninis ugdymas  nacionalinio lygmens dokumentai (bendra schema)</vt:lpstr>
      <vt:lpstr>Formalųjį vaikų švietimą papildantis  sportinis ugdymas  nacionalinio lygmens dokumentai (bendra schema)</vt:lpstr>
      <vt:lpstr>Sukurta, išbandyta ir patobulinta  PVU  teikėjų  ir programų akreditavimo, stebėsenos sistema  Dokumentų sąvadas</vt:lpstr>
      <vt:lpstr> Sukurta, išbandyta ir patobulinta  krepšelio apskaičiavimo ir taikymo metodika </vt:lpstr>
      <vt:lpstr>Išbandyta ir baigiama kurti elektroninių paslaugų sistema PAKIS </vt:lpstr>
      <vt:lpstr>www.pakis.lt -&gt; Dokumentai</vt:lpstr>
      <vt:lpstr>Bendros įžvalgos ir  rekomendacijos savivaldybėms</vt:lpstr>
      <vt:lpstr>PVU finansavimo modelio sukūrimas ir išbandymas savivaldybėse. BENDROS ĮŽVALGOS </vt:lpstr>
      <vt:lpstr>PVU finansavimo modelio sukūrimas ir išbandymas savivaldybėse.  ĮŽVALGOS, KĄ SAVIVALDYBĖM DUODA TEIKĖJŲ TINKLO PLĖTRA </vt:lpstr>
      <vt:lpstr> PVU finansavimo modelio sukūrimas ir išbandymas savivaldybėse.   ĮŽVALGOS DĖL SPORTO MOKYMO ĮSTAIGŲ </vt:lpstr>
      <vt:lpstr>PVU finansavimo modelio sukūrimas ir išbandymas savivaldybėse.   ĮŽVALGOS DĖL SPORTO MOKYMO ĮSTAIGŲ(2) </vt:lpstr>
      <vt:lpstr>Slide 18</vt:lpstr>
      <vt:lpstr>Pasirenkamojo vaikų ugdymo (PVU) įgyvendinimas savivaldybėse. PVU teikėjų tinklas, koks jis?</vt:lpstr>
      <vt:lpstr>Formalųjį švietimą papildančio (meninio) ugdymo  finansavimo netolygumai tarp savivaldybių  (senas finansavimo modelis)</vt:lpstr>
      <vt:lpstr>Formalųjį švietimą papildančio (sportinio) ugdymo  finansavimo netolygumai tarp savivaldybių (senas finansavimo modelis) </vt:lpstr>
      <vt:lpstr>Klausimai savivaldybių atstovams</vt:lpstr>
      <vt:lpstr> Dėkojame už dėmesį  Daugiau informacijos  Ugdymo plėtotės centro Neformaliojo ugdymo skyrius Tel.: (8 5) 2799599  www.upc.smm.lt www.pakis.lt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saltas</dc:creator>
  <cp:lastModifiedBy>asimaitis</cp:lastModifiedBy>
  <cp:revision>74</cp:revision>
  <dcterms:created xsi:type="dcterms:W3CDTF">2013-09-12T20:50:29Z</dcterms:created>
  <dcterms:modified xsi:type="dcterms:W3CDTF">2013-10-14T08:42:48Z</dcterms:modified>
</cp:coreProperties>
</file>