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2" r:id="rId1"/>
  </p:sldMasterIdLst>
  <p:notesMasterIdLst>
    <p:notesMasterId r:id="rId16"/>
  </p:notesMasterIdLst>
  <p:handoutMasterIdLst>
    <p:handoutMasterId r:id="rId17"/>
  </p:handoutMasterIdLst>
  <p:sldIdLst>
    <p:sldId id="273" r:id="rId2"/>
    <p:sldId id="414" r:id="rId3"/>
    <p:sldId id="416" r:id="rId4"/>
    <p:sldId id="419" r:id="rId5"/>
    <p:sldId id="417" r:id="rId6"/>
    <p:sldId id="418" r:id="rId7"/>
    <p:sldId id="421" r:id="rId8"/>
    <p:sldId id="422" r:id="rId9"/>
    <p:sldId id="423" r:id="rId10"/>
    <p:sldId id="424" r:id="rId11"/>
    <p:sldId id="415" r:id="rId12"/>
    <p:sldId id="425" r:id="rId13"/>
    <p:sldId id="426" r:id="rId14"/>
    <p:sldId id="348" r:id="rId15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84" autoAdjust="0"/>
    <p:restoredTop sz="99302" autoAdjust="0"/>
  </p:normalViewPr>
  <p:slideViewPr>
    <p:cSldViewPr>
      <p:cViewPr>
        <p:scale>
          <a:sx n="90" d="100"/>
          <a:sy n="90" d="100"/>
        </p:scale>
        <p:origin x="-80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2304" y="-72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5168EA-FC69-4A11-B1F2-C2EE43005211}" type="doc">
      <dgm:prSet loTypeId="urn:microsoft.com/office/officeart/2005/8/layout/radial4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lt-LT"/>
        </a:p>
      </dgm:t>
    </dgm:pt>
    <dgm:pt modelId="{DA467F4F-E537-40C5-9291-8EBB5AB16E7C}">
      <dgm:prSet phldrT="[Tekstas]"/>
      <dgm:spPr>
        <a:xfrm>
          <a:off x="3203436" y="3019762"/>
          <a:ext cx="1822727" cy="1822727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000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lt-LT" b="1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Suderinto mokinių pasiekimų vertinimo sistema</a:t>
          </a:r>
          <a:endParaRPr lang="lt-LT" b="1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gm:t>
    </dgm:pt>
    <dgm:pt modelId="{AE347D32-F04C-49B2-8007-D3473E49AFBD}" type="parTrans" cxnId="{479DA66E-A578-4D5C-A9C4-3C649967100B}">
      <dgm:prSet/>
      <dgm:spPr/>
      <dgm:t>
        <a:bodyPr/>
        <a:lstStyle/>
        <a:p>
          <a:endParaRPr lang="lt-LT"/>
        </a:p>
      </dgm:t>
    </dgm:pt>
    <dgm:pt modelId="{EF265AF7-1DD9-439D-A50F-C977BB0A8510}" type="sibTrans" cxnId="{479DA66E-A578-4D5C-A9C4-3C649967100B}">
      <dgm:prSet/>
      <dgm:spPr/>
      <dgm:t>
        <a:bodyPr/>
        <a:lstStyle/>
        <a:p>
          <a:endParaRPr lang="lt-LT"/>
        </a:p>
      </dgm:t>
    </dgm:pt>
    <dgm:pt modelId="{B2147257-D504-4B38-B11F-1EE06A7C58B4}">
      <dgm:prSet phldrT="[Tekstas]"/>
      <dgm:spPr>
        <a:xfrm>
          <a:off x="3302" y="3420763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000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glow rad="228600">
            <a:srgbClr val="FFFFFF">
              <a:satMod val="175000"/>
              <a:alpha val="40000"/>
            </a:srgbClr>
          </a:glow>
        </a:effectLst>
      </dgm:spPr>
      <dgm:t>
        <a:bodyPr/>
        <a:lstStyle/>
        <a:p>
          <a:r>
            <a:rPr lang="lt-LT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Vertinimas mokytojo sprendimams priimti</a:t>
          </a:r>
          <a:endParaRPr lang="lt-LT" dirty="0">
            <a:solidFill>
              <a:srgbClr val="000000"/>
            </a:solidFill>
            <a:latin typeface="Calibri"/>
            <a:ea typeface="+mn-ea"/>
            <a:cs typeface="+mn-cs"/>
          </a:endParaRPr>
        </a:p>
      </dgm:t>
    </dgm:pt>
    <dgm:pt modelId="{70BE26E5-5645-4607-8C1F-C5AE71F55C0D}" type="parTrans" cxnId="{7030A90D-1D20-406A-A26C-A0571D2E32D5}">
      <dgm:prSet/>
      <dgm:spPr>
        <a:xfrm rot="10800000">
          <a:off x="641257" y="3671388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lt-LT"/>
        </a:p>
      </dgm:t>
    </dgm:pt>
    <dgm:pt modelId="{505E1FD4-F532-43DA-BEB6-C91A31EFCDA9}" type="sibTrans" cxnId="{7030A90D-1D20-406A-A26C-A0571D2E32D5}">
      <dgm:prSet/>
      <dgm:spPr/>
      <dgm:t>
        <a:bodyPr/>
        <a:lstStyle/>
        <a:p>
          <a:endParaRPr lang="lt-LT"/>
        </a:p>
      </dgm:t>
    </dgm:pt>
    <dgm:pt modelId="{4FC4A8BA-0F58-45B5-B429-FD381202B25F}">
      <dgm:prSet phldrT="[Tekstas]"/>
      <dgm:spPr>
        <a:xfrm>
          <a:off x="381257" y="1925901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53975" cap="flat" cmpd="sng" algn="ctr">
          <a:solidFill>
            <a:srgbClr val="0000FF"/>
          </a:solidFill>
          <a:prstDash val="solid"/>
        </a:ln>
        <a:effectLst>
          <a:glow rad="228600">
            <a:srgbClr val="FFFF00">
              <a:alpha val="40000"/>
            </a:srgbClr>
          </a:glow>
        </a:effectLst>
      </dgm:spPr>
      <dgm:t>
        <a:bodyPr/>
        <a:lstStyle/>
        <a:p>
          <a:r>
            <a:rPr lang="lt-LT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Vertinimas mokiniui ir šeimai </a:t>
          </a:r>
          <a:endParaRPr lang="lt-LT" dirty="0">
            <a:solidFill>
              <a:srgbClr val="000000"/>
            </a:solidFill>
            <a:latin typeface="Calibri"/>
            <a:ea typeface="+mn-ea"/>
            <a:cs typeface="+mn-cs"/>
          </a:endParaRPr>
        </a:p>
      </dgm:t>
    </dgm:pt>
    <dgm:pt modelId="{561C6C26-60CB-4E0A-8376-453D055EF3E9}" type="parTrans" cxnId="{700F7FA7-1C3A-4CE4-A233-992D6E6E948F}">
      <dgm:prSet/>
      <dgm:spPr>
        <a:xfrm rot="12346556">
          <a:off x="900445" y="2695592"/>
          <a:ext cx="2387317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lt-LT"/>
        </a:p>
      </dgm:t>
    </dgm:pt>
    <dgm:pt modelId="{B9BF3DE9-73C8-4E94-8777-4EC9AE025A82}" type="sibTrans" cxnId="{700F7FA7-1C3A-4CE4-A233-992D6E6E948F}">
      <dgm:prSet/>
      <dgm:spPr/>
      <dgm:t>
        <a:bodyPr/>
        <a:lstStyle/>
        <a:p>
          <a:endParaRPr lang="lt-LT"/>
        </a:p>
      </dgm:t>
    </dgm:pt>
    <dgm:pt modelId="{71480837-97A8-4EE8-8180-6785A4FEF489}">
      <dgm:prSet phldrT="[Tekstas]"/>
      <dgm:spPr>
        <a:xfrm>
          <a:off x="1286567" y="691411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53975" cap="flat" cmpd="sng" algn="ctr">
          <a:solidFill>
            <a:srgbClr val="0000FF"/>
          </a:solidFill>
          <a:prstDash val="solid"/>
        </a:ln>
        <a:effectLst>
          <a:glow rad="228600">
            <a:srgbClr val="FFFFFF">
              <a:satMod val="175000"/>
              <a:alpha val="40000"/>
            </a:srgbClr>
          </a:glow>
        </a:effectLst>
      </dgm:spPr>
      <dgm:t>
        <a:bodyPr/>
        <a:lstStyle/>
        <a:p>
          <a:r>
            <a:rPr lang="lt-LT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Vertinimas mokyklos vadybos  tikslais</a:t>
          </a:r>
          <a:endParaRPr lang="lt-LT" dirty="0">
            <a:solidFill>
              <a:srgbClr val="000000"/>
            </a:solidFill>
            <a:latin typeface="Calibri"/>
            <a:ea typeface="+mn-ea"/>
            <a:cs typeface="+mn-cs"/>
          </a:endParaRPr>
        </a:p>
      </dgm:t>
    </dgm:pt>
    <dgm:pt modelId="{C3DF2133-27A4-469D-A510-B1D9E4461223}" type="parTrans" cxnId="{6B7603AA-3EF9-41FE-A0DE-92A53110BE0F}">
      <dgm:prSet/>
      <dgm:spPr>
        <a:xfrm rot="13875198">
          <a:off x="1467006" y="1895806"/>
          <a:ext cx="2445812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lt-LT"/>
        </a:p>
      </dgm:t>
    </dgm:pt>
    <dgm:pt modelId="{8CA56E73-2DF3-4887-84F9-FA84AECA3868}" type="sibTrans" cxnId="{6B7603AA-3EF9-41FE-A0DE-92A53110BE0F}">
      <dgm:prSet/>
      <dgm:spPr/>
      <dgm:t>
        <a:bodyPr/>
        <a:lstStyle/>
        <a:p>
          <a:endParaRPr lang="lt-LT"/>
        </a:p>
      </dgm:t>
    </dgm:pt>
    <dgm:pt modelId="{63783DDA-9B06-4027-9D18-B254EE0BD226}">
      <dgm:prSet/>
      <dgm:spPr>
        <a:xfrm>
          <a:off x="2703909" y="34309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53975" cap="flat" cmpd="sng" algn="ctr">
          <a:solidFill>
            <a:srgbClr val="0000FF"/>
          </a:solidFill>
          <a:prstDash val="solid"/>
        </a:ln>
        <a:effectLst>
          <a:glow rad="228600">
            <a:srgbClr val="FFFF00">
              <a:alpha val="40000"/>
            </a:srgbClr>
          </a:glow>
        </a:effectLst>
      </dgm:spPr>
      <dgm:t>
        <a:bodyPr/>
        <a:lstStyle/>
        <a:p>
          <a:r>
            <a:rPr lang="lt-LT" dirty="0" smtClean="0">
              <a:solidFill>
                <a:srgbClr val="000000"/>
              </a:solidFill>
              <a:effectLst/>
              <a:latin typeface="Calibri"/>
              <a:ea typeface="+mn-ea"/>
              <a:cs typeface="+mn-cs"/>
            </a:rPr>
            <a:t>Vertinimas savivaldybės lygmens vadybai</a:t>
          </a:r>
          <a:endParaRPr lang="lt-LT" dirty="0">
            <a:solidFill>
              <a:srgbClr val="000000"/>
            </a:solidFill>
            <a:latin typeface="Calibri"/>
            <a:ea typeface="+mn-ea"/>
            <a:cs typeface="+mn-cs"/>
          </a:endParaRPr>
        </a:p>
      </dgm:t>
    </dgm:pt>
    <dgm:pt modelId="{1F2DA7CE-5D85-4661-86B2-4094C8C8293F}" type="parTrans" cxnId="{8C8AEDE8-9C25-46C6-9C7D-FC09BF30B5FC}">
      <dgm:prSet/>
      <dgm:spPr>
        <a:xfrm rot="15428571">
          <a:off x="2400624" y="1465210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lt-LT"/>
        </a:p>
      </dgm:t>
    </dgm:pt>
    <dgm:pt modelId="{3623FF3D-58EA-47E7-9D78-D672771E34C8}" type="sibTrans" cxnId="{8C8AEDE8-9C25-46C6-9C7D-FC09BF30B5FC}">
      <dgm:prSet/>
      <dgm:spPr/>
      <dgm:t>
        <a:bodyPr/>
        <a:lstStyle/>
        <a:p>
          <a:endParaRPr lang="lt-LT"/>
        </a:p>
      </dgm:t>
    </dgm:pt>
    <dgm:pt modelId="{1E2E1A54-1EEE-4C93-A612-3F02662DECD5}">
      <dgm:prSet/>
      <dgm:spPr>
        <a:xfrm>
          <a:off x="4249781" y="34309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000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glow rad="228600">
            <a:srgbClr val="FFFFFF">
              <a:satMod val="175000"/>
              <a:alpha val="40000"/>
            </a:srgbClr>
          </a:glow>
        </a:effectLst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dirty="0" smtClean="0">
              <a:solidFill>
                <a:srgbClr val="000000"/>
              </a:solidFill>
              <a:latin typeface="Arial"/>
              <a:ea typeface="+mn-ea"/>
              <a:cs typeface="+mn-cs"/>
            </a:rPr>
            <a:t>Vertinimas nacionalinio lygmens stebėsenai</a:t>
          </a:r>
        </a:p>
      </dgm:t>
    </dgm:pt>
    <dgm:pt modelId="{01A40E25-8A15-4876-8242-EF2874C18221}" type="parTrans" cxnId="{B545AAFC-CF1E-4772-B42D-53F4A55DFB37}">
      <dgm:prSet/>
      <dgm:spPr>
        <a:xfrm rot="16971429">
          <a:off x="3407716" y="1465210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lt-LT"/>
        </a:p>
      </dgm:t>
    </dgm:pt>
    <dgm:pt modelId="{42C6188D-D8E5-47DC-8F5D-85A0A3735839}" type="sibTrans" cxnId="{B545AAFC-CF1E-4772-B42D-53F4A55DFB37}">
      <dgm:prSet/>
      <dgm:spPr/>
      <dgm:t>
        <a:bodyPr/>
        <a:lstStyle/>
        <a:p>
          <a:endParaRPr lang="lt-LT"/>
        </a:p>
      </dgm:t>
    </dgm:pt>
    <dgm:pt modelId="{A782876E-1749-44DA-AE52-B4FB76695F37}">
      <dgm:prSet/>
      <dgm:spPr>
        <a:xfrm>
          <a:off x="5648476" y="691406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53975" cap="flat" cmpd="sng" algn="ctr">
          <a:solidFill>
            <a:srgbClr val="0000FF"/>
          </a:solidFill>
          <a:prstDash val="solid"/>
        </a:ln>
        <a:effectLst>
          <a:glow rad="228600">
            <a:srgbClr val="FFFF00">
              <a:alpha val="40000"/>
            </a:srgbClr>
          </a:glow>
        </a:effectLst>
      </dgm:spPr>
      <dgm:t>
        <a:bodyPr/>
        <a:lstStyle/>
        <a:p>
          <a:r>
            <a:rPr lang="lt-LT" dirty="0" smtClean="0">
              <a:solidFill>
                <a:srgbClr val="000000"/>
              </a:solidFill>
              <a:effectLst/>
              <a:latin typeface="Calibri"/>
              <a:ea typeface="+mn-ea"/>
              <a:cs typeface="+mn-cs"/>
            </a:rPr>
            <a:t>Dermės tarp švietimo etapų užtikrinimas (BE, PUPP, ...)</a:t>
          </a:r>
          <a:endParaRPr lang="lt-LT" dirty="0">
            <a:solidFill>
              <a:srgbClr val="000000"/>
            </a:solidFill>
            <a:latin typeface="Calibri"/>
            <a:ea typeface="+mn-ea"/>
            <a:cs typeface="+mn-cs"/>
          </a:endParaRPr>
        </a:p>
      </dgm:t>
    </dgm:pt>
    <dgm:pt modelId="{18F38874-02EB-42C8-9335-C530DA167360}" type="parTrans" cxnId="{128336CB-43B0-4772-A116-21E000199BD3}">
      <dgm:prSet/>
      <dgm:spPr>
        <a:xfrm rot="18510465">
          <a:off x="4311040" y="1894682"/>
          <a:ext cx="2434815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lt-LT"/>
        </a:p>
      </dgm:t>
    </dgm:pt>
    <dgm:pt modelId="{487F4601-76F5-42E5-A072-CF703F2DD5CD}" type="sibTrans" cxnId="{128336CB-43B0-4772-A116-21E000199BD3}">
      <dgm:prSet/>
      <dgm:spPr/>
      <dgm:t>
        <a:bodyPr/>
        <a:lstStyle/>
        <a:p>
          <a:endParaRPr lang="lt-LT"/>
        </a:p>
      </dgm:t>
    </dgm:pt>
    <dgm:pt modelId="{6D4F02F7-E44E-486E-B0A0-F42EC8605EB7}">
      <dgm:prSet/>
      <dgm:spPr>
        <a:xfrm>
          <a:off x="6953690" y="3407310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44450" cap="flat" cmpd="sng" algn="ctr">
          <a:solidFill>
            <a:srgbClr val="9999FF">
              <a:lumMod val="50000"/>
            </a:srgbClr>
          </a:solidFill>
          <a:prstDash val="solid"/>
        </a:ln>
        <a:effectLst>
          <a:glow rad="228600">
            <a:srgbClr val="9999CC">
              <a:satMod val="175000"/>
              <a:alpha val="40000"/>
            </a:srgbClr>
          </a:glow>
        </a:effectLst>
      </dgm:spPr>
      <dgm:t>
        <a:bodyPr/>
        <a:lstStyle/>
        <a:p>
          <a:r>
            <a:rPr lang="lt-LT" dirty="0" smtClean="0">
              <a:solidFill>
                <a:srgbClr val="000000"/>
              </a:solidFill>
              <a:latin typeface="Arial"/>
              <a:ea typeface="+mn-ea"/>
              <a:cs typeface="+mn-cs"/>
            </a:rPr>
            <a:t>Vertinimas žemų pasiekimų prevencijai</a:t>
          </a:r>
          <a:endParaRPr lang="lt-LT" dirty="0">
            <a:solidFill>
              <a:srgbClr val="000000"/>
            </a:solidFill>
            <a:latin typeface="Calibri"/>
            <a:ea typeface="+mn-ea"/>
            <a:cs typeface="+mn-cs"/>
          </a:endParaRPr>
        </a:p>
      </dgm:t>
    </dgm:pt>
    <dgm:pt modelId="{6E2D74D9-0CED-46CD-B46A-8EEB54AF26CC}" type="parTrans" cxnId="{F8555AA3-65F2-433F-93C8-C565B2BAB69F}">
      <dgm:prSet/>
      <dgm:spPr>
        <a:xfrm rot="21586699">
          <a:off x="5167249" y="3662625"/>
          <a:ext cx="2424404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lt-LT"/>
        </a:p>
      </dgm:t>
    </dgm:pt>
    <dgm:pt modelId="{1562EB32-800F-46EF-9060-EE4102D7FD1F}" type="sibTrans" cxnId="{F8555AA3-65F2-433F-93C8-C565B2BAB69F}">
      <dgm:prSet/>
      <dgm:spPr/>
      <dgm:t>
        <a:bodyPr/>
        <a:lstStyle/>
        <a:p>
          <a:endParaRPr lang="lt-LT"/>
        </a:p>
      </dgm:t>
    </dgm:pt>
    <dgm:pt modelId="{A18B3471-4BA6-461F-A19E-82A2F08E90BE}">
      <dgm:prSet/>
      <dgm:spPr>
        <a:xfrm>
          <a:off x="6636076" y="1925909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lumMod val="40000"/>
            <a:lumOff val="60000"/>
          </a:srgbClr>
        </a:solidFill>
        <a:ln w="53975" cap="flat" cmpd="sng" algn="ctr">
          <a:solidFill>
            <a:srgbClr val="C00000"/>
          </a:solidFill>
          <a:prstDash val="solid"/>
        </a:ln>
        <a:effectLst>
          <a:outerShdw sx="1000" sy="1000" algn="ctr" rotWithShape="0">
            <a:prstClr val="black"/>
          </a:outerShdw>
        </a:effectLst>
      </dgm:spPr>
      <dgm:t>
        <a:bodyPr/>
        <a:lstStyle/>
        <a:p>
          <a:r>
            <a:rPr lang="lt-LT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UT vertinimas ir </a:t>
          </a:r>
          <a:r>
            <a:rPr lang="en-US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SV</a:t>
          </a:r>
          <a:r>
            <a:rPr lang="lt-LT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 vertinimo kriterijų nustatymas</a:t>
          </a:r>
          <a:endParaRPr lang="lt-LT" dirty="0">
            <a:solidFill>
              <a:srgbClr val="000000"/>
            </a:solidFill>
            <a:latin typeface="Calibri"/>
            <a:ea typeface="+mn-ea"/>
            <a:cs typeface="+mn-cs"/>
          </a:endParaRPr>
        </a:p>
      </dgm:t>
    </dgm:pt>
    <dgm:pt modelId="{78C24970-CC95-4066-A5DE-4CB054749963}" type="parTrans" cxnId="{7C75A1DE-AD48-4FFA-88E2-15D62BE4241A}">
      <dgm:prSet/>
      <dgm:spPr>
        <a:xfrm rot="20080673">
          <a:off x="4949750" y="2698673"/>
          <a:ext cx="2441577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lt-LT"/>
        </a:p>
      </dgm:t>
    </dgm:pt>
    <dgm:pt modelId="{56DDE542-EE47-4709-B145-D03E8B80334C}" type="sibTrans" cxnId="{7C75A1DE-AD48-4FFA-88E2-15D62BE4241A}">
      <dgm:prSet/>
      <dgm:spPr/>
      <dgm:t>
        <a:bodyPr/>
        <a:lstStyle/>
        <a:p>
          <a:endParaRPr lang="lt-LT"/>
        </a:p>
      </dgm:t>
    </dgm:pt>
    <dgm:pt modelId="{4B45DC8C-6583-4B78-9B00-53587BF40906}" type="pres">
      <dgm:prSet presAssocID="{4E5168EA-FC69-4A11-B1F2-C2EE4300521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60F11447-710F-4992-98D2-C06C2895079B}" type="pres">
      <dgm:prSet presAssocID="{DA467F4F-E537-40C5-9291-8EBB5AB16E7C}" presName="centerShape" presStyleLbl="node0" presStyleIdx="0" presStyleCnt="1"/>
      <dgm:spPr>
        <a:prstGeom prst="ellipse">
          <a:avLst/>
        </a:prstGeom>
      </dgm:spPr>
      <dgm:t>
        <a:bodyPr/>
        <a:lstStyle/>
        <a:p>
          <a:endParaRPr lang="lt-LT"/>
        </a:p>
      </dgm:t>
    </dgm:pt>
    <dgm:pt modelId="{5BD6DA33-6556-4BEE-984C-12AE3BF1999B}" type="pres">
      <dgm:prSet presAssocID="{70BE26E5-5645-4607-8C1F-C5AE71F55C0D}" presName="parTrans" presStyleLbl="bgSibTrans2D1" presStyleIdx="0" presStyleCnt="8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lt-LT"/>
        </a:p>
      </dgm:t>
    </dgm:pt>
    <dgm:pt modelId="{041435A1-8FC1-43D3-92A7-DDB94888831F}" type="pres">
      <dgm:prSet presAssocID="{B2147257-D504-4B38-B11F-1EE06A7C58B4}" presName="node" presStyleLbl="node1" presStyleIdx="0" presStyleCnt="8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t-LT"/>
        </a:p>
      </dgm:t>
    </dgm:pt>
    <dgm:pt modelId="{3C4557E0-6263-4665-84E2-0F996FBA534D}" type="pres">
      <dgm:prSet presAssocID="{561C6C26-60CB-4E0A-8376-453D055EF3E9}" presName="parTrans" presStyleLbl="bgSibTrans2D1" presStyleIdx="1" presStyleCnt="8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lt-LT"/>
        </a:p>
      </dgm:t>
    </dgm:pt>
    <dgm:pt modelId="{41CCE6B4-C51E-45EE-BCC4-4AE1DD243465}" type="pres">
      <dgm:prSet presAssocID="{4FC4A8BA-0F58-45B5-B429-FD381202B25F}" presName="node" presStyleLbl="node1" presStyleIdx="1" presStyleCnt="8" custRadScaleRad="98966" custRadScaleInc="27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t-LT"/>
        </a:p>
      </dgm:t>
    </dgm:pt>
    <dgm:pt modelId="{D8672DB5-9D18-4F88-A12C-66A26823196C}" type="pres">
      <dgm:prSet presAssocID="{C3DF2133-27A4-469D-A510-B1D9E4461223}" presName="parTrans" presStyleLbl="bgSibTrans2D1" presStyleIdx="2" presStyleCnt="8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lt-LT"/>
        </a:p>
      </dgm:t>
    </dgm:pt>
    <dgm:pt modelId="{ED74067E-CBA2-457E-9804-C252A5845226}" type="pres">
      <dgm:prSet presAssocID="{71480837-97A8-4EE8-8180-6785A4FEF489}" presName="node" presStyleLbl="node1" presStyleIdx="2" presStyleCnt="8" custRadScaleRad="100748" custRadScaleInc="-779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t-LT"/>
        </a:p>
      </dgm:t>
    </dgm:pt>
    <dgm:pt modelId="{0B2DA44E-4A3D-4D44-ABFA-B2B90DC7A76E}" type="pres">
      <dgm:prSet presAssocID="{1F2DA7CE-5D85-4661-86B2-4094C8C8293F}" presName="parTrans" presStyleLbl="bgSibTrans2D1" presStyleIdx="3" presStyleCnt="8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lt-LT"/>
        </a:p>
      </dgm:t>
    </dgm:pt>
    <dgm:pt modelId="{49D96A98-544F-45B8-A171-3D0E1D725178}" type="pres">
      <dgm:prSet presAssocID="{63783DDA-9B06-4027-9D18-B254EE0BD226}" presName="node" presStyleLbl="node1" presStyleIdx="3" presStyleCnt="8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t-LT"/>
        </a:p>
      </dgm:t>
    </dgm:pt>
    <dgm:pt modelId="{93E5D3AB-44D1-43AC-8148-F15AAC129B57}" type="pres">
      <dgm:prSet presAssocID="{01A40E25-8A15-4876-8242-EF2874C18221}" presName="parTrans" presStyleLbl="bgSibTrans2D1" presStyleIdx="4" presStyleCnt="8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lt-LT"/>
        </a:p>
      </dgm:t>
    </dgm:pt>
    <dgm:pt modelId="{A71A9A07-829F-4774-B07C-2546A7E5E44C}" type="pres">
      <dgm:prSet presAssocID="{1E2E1A54-1EEE-4C93-A612-3F02662DECD5}" presName="node" presStyleLbl="node1" presStyleIdx="4" presStyleCnt="8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t-LT"/>
        </a:p>
      </dgm:t>
    </dgm:pt>
    <dgm:pt modelId="{0FEEEF0D-BC9E-40FA-AB5C-FC81A087FE11}" type="pres">
      <dgm:prSet presAssocID="{18F38874-02EB-42C8-9335-C530DA167360}" presName="parTrans" presStyleLbl="bgSibTrans2D1" presStyleIdx="5" presStyleCnt="8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lt-LT"/>
        </a:p>
      </dgm:t>
    </dgm:pt>
    <dgm:pt modelId="{5246764A-2047-4023-B7E9-038E46EF0E85}" type="pres">
      <dgm:prSet presAssocID="{A782876E-1749-44DA-AE52-B4FB76695F37}" presName="node" presStyleLbl="node1" presStyleIdx="5" presStyleCnt="8" custRadScaleRad="100413" custRadScaleInc="-28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t-LT"/>
        </a:p>
      </dgm:t>
    </dgm:pt>
    <dgm:pt modelId="{59C12105-2723-40FB-8EC5-E8018237E92C}" type="pres">
      <dgm:prSet presAssocID="{78C24970-CC95-4066-A5DE-4CB054749963}" presName="parTrans" presStyleLbl="bgSibTrans2D1" presStyleIdx="6" presStyleCnt="8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lt-LT"/>
        </a:p>
      </dgm:t>
    </dgm:pt>
    <dgm:pt modelId="{15965518-DBD8-4047-984D-44CB3E5084F7}" type="pres">
      <dgm:prSet presAssocID="{A18B3471-4BA6-461F-A19E-82A2F08E90BE}" presName="node" presStyleLbl="node1" presStyleIdx="6" presStyleCnt="8" custRadScaleRad="100619" custRadScaleInc="174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t-LT"/>
        </a:p>
      </dgm:t>
    </dgm:pt>
    <dgm:pt modelId="{75279709-C94F-4CC1-9DFC-A5F562902B02}" type="pres">
      <dgm:prSet presAssocID="{6E2D74D9-0CED-46CD-B46A-8EEB54AF26CC}" presName="parTrans" presStyleLbl="bgSibTrans2D1" presStyleIdx="7" presStyleCnt="8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lt-LT"/>
        </a:p>
      </dgm:t>
    </dgm:pt>
    <dgm:pt modelId="{07648CD2-B743-4F49-B4B2-DF8E2250E7D9}" type="pres">
      <dgm:prSet presAssocID="{6D4F02F7-E44E-486E-B0A0-F42EC8605EB7}" presName="node" presStyleLbl="node1" presStyleIdx="7" presStyleCnt="8" custRadScaleRad="100430" custRadScaleInc="-98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t-LT"/>
        </a:p>
      </dgm:t>
    </dgm:pt>
  </dgm:ptLst>
  <dgm:cxnLst>
    <dgm:cxn modelId="{0185997F-865E-4316-A920-9D2F4A66CD37}" type="presOf" srcId="{4E5168EA-FC69-4A11-B1F2-C2EE43005211}" destId="{4B45DC8C-6583-4B78-9B00-53587BF40906}" srcOrd="0" destOrd="0" presId="urn:microsoft.com/office/officeart/2005/8/layout/radial4"/>
    <dgm:cxn modelId="{128336CB-43B0-4772-A116-21E000199BD3}" srcId="{DA467F4F-E537-40C5-9291-8EBB5AB16E7C}" destId="{A782876E-1749-44DA-AE52-B4FB76695F37}" srcOrd="5" destOrd="0" parTransId="{18F38874-02EB-42C8-9335-C530DA167360}" sibTransId="{487F4601-76F5-42E5-A072-CF703F2DD5CD}"/>
    <dgm:cxn modelId="{7030A90D-1D20-406A-A26C-A0571D2E32D5}" srcId="{DA467F4F-E537-40C5-9291-8EBB5AB16E7C}" destId="{B2147257-D504-4B38-B11F-1EE06A7C58B4}" srcOrd="0" destOrd="0" parTransId="{70BE26E5-5645-4607-8C1F-C5AE71F55C0D}" sibTransId="{505E1FD4-F532-43DA-BEB6-C91A31EFCDA9}"/>
    <dgm:cxn modelId="{9D24C430-53A8-41F7-9BAA-59F1D9650DB9}" type="presOf" srcId="{63783DDA-9B06-4027-9D18-B254EE0BD226}" destId="{49D96A98-544F-45B8-A171-3D0E1D725178}" srcOrd="0" destOrd="0" presId="urn:microsoft.com/office/officeart/2005/8/layout/radial4"/>
    <dgm:cxn modelId="{7F54674B-11C3-4A08-AEFE-4327ADD3E1B3}" type="presOf" srcId="{B2147257-D504-4B38-B11F-1EE06A7C58B4}" destId="{041435A1-8FC1-43D3-92A7-DDB94888831F}" srcOrd="0" destOrd="0" presId="urn:microsoft.com/office/officeart/2005/8/layout/radial4"/>
    <dgm:cxn modelId="{8C8AEDE8-9C25-46C6-9C7D-FC09BF30B5FC}" srcId="{DA467F4F-E537-40C5-9291-8EBB5AB16E7C}" destId="{63783DDA-9B06-4027-9D18-B254EE0BD226}" srcOrd="3" destOrd="0" parTransId="{1F2DA7CE-5D85-4661-86B2-4094C8C8293F}" sibTransId="{3623FF3D-58EA-47E7-9D78-D672771E34C8}"/>
    <dgm:cxn modelId="{479DA66E-A578-4D5C-A9C4-3C649967100B}" srcId="{4E5168EA-FC69-4A11-B1F2-C2EE43005211}" destId="{DA467F4F-E537-40C5-9291-8EBB5AB16E7C}" srcOrd="0" destOrd="0" parTransId="{AE347D32-F04C-49B2-8007-D3473E49AFBD}" sibTransId="{EF265AF7-1DD9-439D-A50F-C977BB0A8510}"/>
    <dgm:cxn modelId="{BC5140A0-4D29-4712-A896-9CFDFD5B87A3}" type="presOf" srcId="{71480837-97A8-4EE8-8180-6785A4FEF489}" destId="{ED74067E-CBA2-457E-9804-C252A5845226}" srcOrd="0" destOrd="0" presId="urn:microsoft.com/office/officeart/2005/8/layout/radial4"/>
    <dgm:cxn modelId="{F8555AA3-65F2-433F-93C8-C565B2BAB69F}" srcId="{DA467F4F-E537-40C5-9291-8EBB5AB16E7C}" destId="{6D4F02F7-E44E-486E-B0A0-F42EC8605EB7}" srcOrd="7" destOrd="0" parTransId="{6E2D74D9-0CED-46CD-B46A-8EEB54AF26CC}" sibTransId="{1562EB32-800F-46EF-9060-EE4102D7FD1F}"/>
    <dgm:cxn modelId="{548B428A-E93C-49A6-8476-27F6B61A7093}" type="presOf" srcId="{A782876E-1749-44DA-AE52-B4FB76695F37}" destId="{5246764A-2047-4023-B7E9-038E46EF0E85}" srcOrd="0" destOrd="0" presId="urn:microsoft.com/office/officeart/2005/8/layout/radial4"/>
    <dgm:cxn modelId="{7C75A1DE-AD48-4FFA-88E2-15D62BE4241A}" srcId="{DA467F4F-E537-40C5-9291-8EBB5AB16E7C}" destId="{A18B3471-4BA6-461F-A19E-82A2F08E90BE}" srcOrd="6" destOrd="0" parTransId="{78C24970-CC95-4066-A5DE-4CB054749963}" sibTransId="{56DDE542-EE47-4709-B145-D03E8B80334C}"/>
    <dgm:cxn modelId="{969A5E13-CB87-4920-9CA4-25229E4E3584}" type="presOf" srcId="{01A40E25-8A15-4876-8242-EF2874C18221}" destId="{93E5D3AB-44D1-43AC-8148-F15AAC129B57}" srcOrd="0" destOrd="0" presId="urn:microsoft.com/office/officeart/2005/8/layout/radial4"/>
    <dgm:cxn modelId="{0960D55C-4B1A-4FF7-A253-35C734EDC9C9}" type="presOf" srcId="{6D4F02F7-E44E-486E-B0A0-F42EC8605EB7}" destId="{07648CD2-B743-4F49-B4B2-DF8E2250E7D9}" srcOrd="0" destOrd="0" presId="urn:microsoft.com/office/officeart/2005/8/layout/radial4"/>
    <dgm:cxn modelId="{700F7FA7-1C3A-4CE4-A233-992D6E6E948F}" srcId="{DA467F4F-E537-40C5-9291-8EBB5AB16E7C}" destId="{4FC4A8BA-0F58-45B5-B429-FD381202B25F}" srcOrd="1" destOrd="0" parTransId="{561C6C26-60CB-4E0A-8376-453D055EF3E9}" sibTransId="{B9BF3DE9-73C8-4E94-8777-4EC9AE025A82}"/>
    <dgm:cxn modelId="{D29E921E-DDC8-4E6B-A986-9132F6105641}" type="presOf" srcId="{C3DF2133-27A4-469D-A510-B1D9E4461223}" destId="{D8672DB5-9D18-4F88-A12C-66A26823196C}" srcOrd="0" destOrd="0" presId="urn:microsoft.com/office/officeart/2005/8/layout/radial4"/>
    <dgm:cxn modelId="{876B1F07-4E78-4038-99D0-0AA06EC70B57}" type="presOf" srcId="{6E2D74D9-0CED-46CD-B46A-8EEB54AF26CC}" destId="{75279709-C94F-4CC1-9DFC-A5F562902B02}" srcOrd="0" destOrd="0" presId="urn:microsoft.com/office/officeart/2005/8/layout/radial4"/>
    <dgm:cxn modelId="{4632B5EA-8D7A-4618-8A0A-20766BC1B001}" type="presOf" srcId="{DA467F4F-E537-40C5-9291-8EBB5AB16E7C}" destId="{60F11447-710F-4992-98D2-C06C2895079B}" srcOrd="0" destOrd="0" presId="urn:microsoft.com/office/officeart/2005/8/layout/radial4"/>
    <dgm:cxn modelId="{B545AAFC-CF1E-4772-B42D-53F4A55DFB37}" srcId="{DA467F4F-E537-40C5-9291-8EBB5AB16E7C}" destId="{1E2E1A54-1EEE-4C93-A612-3F02662DECD5}" srcOrd="4" destOrd="0" parTransId="{01A40E25-8A15-4876-8242-EF2874C18221}" sibTransId="{42C6188D-D8E5-47DC-8F5D-85A0A3735839}"/>
    <dgm:cxn modelId="{FA45C9B2-6E6C-4C94-8F56-BF68B84771FF}" type="presOf" srcId="{1E2E1A54-1EEE-4C93-A612-3F02662DECD5}" destId="{A71A9A07-829F-4774-B07C-2546A7E5E44C}" srcOrd="0" destOrd="0" presId="urn:microsoft.com/office/officeart/2005/8/layout/radial4"/>
    <dgm:cxn modelId="{6A965062-BFFA-4553-9480-F8FC324A841C}" type="presOf" srcId="{561C6C26-60CB-4E0A-8376-453D055EF3E9}" destId="{3C4557E0-6263-4665-84E2-0F996FBA534D}" srcOrd="0" destOrd="0" presId="urn:microsoft.com/office/officeart/2005/8/layout/radial4"/>
    <dgm:cxn modelId="{FC5CF7C6-C22A-4F3B-9A0C-08E7E229552D}" type="presOf" srcId="{4FC4A8BA-0F58-45B5-B429-FD381202B25F}" destId="{41CCE6B4-C51E-45EE-BCC4-4AE1DD243465}" srcOrd="0" destOrd="0" presId="urn:microsoft.com/office/officeart/2005/8/layout/radial4"/>
    <dgm:cxn modelId="{9B9F14F9-F6C5-4C69-BC2E-C89E5B6CCB88}" type="presOf" srcId="{78C24970-CC95-4066-A5DE-4CB054749963}" destId="{59C12105-2723-40FB-8EC5-E8018237E92C}" srcOrd="0" destOrd="0" presId="urn:microsoft.com/office/officeart/2005/8/layout/radial4"/>
    <dgm:cxn modelId="{4AD6D397-3D69-45EE-BBED-70D365811F33}" type="presOf" srcId="{1F2DA7CE-5D85-4661-86B2-4094C8C8293F}" destId="{0B2DA44E-4A3D-4D44-ABFA-B2B90DC7A76E}" srcOrd="0" destOrd="0" presId="urn:microsoft.com/office/officeart/2005/8/layout/radial4"/>
    <dgm:cxn modelId="{6B7603AA-3EF9-41FE-A0DE-92A53110BE0F}" srcId="{DA467F4F-E537-40C5-9291-8EBB5AB16E7C}" destId="{71480837-97A8-4EE8-8180-6785A4FEF489}" srcOrd="2" destOrd="0" parTransId="{C3DF2133-27A4-469D-A510-B1D9E4461223}" sibTransId="{8CA56E73-2DF3-4887-84F9-FA84AECA3868}"/>
    <dgm:cxn modelId="{FC6373AA-EF87-4063-A7E8-9B6470BF69B7}" type="presOf" srcId="{A18B3471-4BA6-461F-A19E-82A2F08E90BE}" destId="{15965518-DBD8-4047-984D-44CB3E5084F7}" srcOrd="0" destOrd="0" presId="urn:microsoft.com/office/officeart/2005/8/layout/radial4"/>
    <dgm:cxn modelId="{8BEA2AD7-31E9-472D-9CB8-BC50B437DDF9}" type="presOf" srcId="{70BE26E5-5645-4607-8C1F-C5AE71F55C0D}" destId="{5BD6DA33-6556-4BEE-984C-12AE3BF1999B}" srcOrd="0" destOrd="0" presId="urn:microsoft.com/office/officeart/2005/8/layout/radial4"/>
    <dgm:cxn modelId="{CBE966CF-F2D8-4688-9B6A-C1877E624D77}" type="presOf" srcId="{18F38874-02EB-42C8-9335-C530DA167360}" destId="{0FEEEF0D-BC9E-40FA-AB5C-FC81A087FE11}" srcOrd="0" destOrd="0" presId="urn:microsoft.com/office/officeart/2005/8/layout/radial4"/>
    <dgm:cxn modelId="{49789843-F654-42BE-9663-4904A1E2FC92}" type="presParOf" srcId="{4B45DC8C-6583-4B78-9B00-53587BF40906}" destId="{60F11447-710F-4992-98D2-C06C2895079B}" srcOrd="0" destOrd="0" presId="urn:microsoft.com/office/officeart/2005/8/layout/radial4"/>
    <dgm:cxn modelId="{63153D69-544D-4C52-8D90-1ABE54F26987}" type="presParOf" srcId="{4B45DC8C-6583-4B78-9B00-53587BF40906}" destId="{5BD6DA33-6556-4BEE-984C-12AE3BF1999B}" srcOrd="1" destOrd="0" presId="urn:microsoft.com/office/officeart/2005/8/layout/radial4"/>
    <dgm:cxn modelId="{8B55B3BD-5760-492A-9D98-88E6F1C33EAF}" type="presParOf" srcId="{4B45DC8C-6583-4B78-9B00-53587BF40906}" destId="{041435A1-8FC1-43D3-92A7-DDB94888831F}" srcOrd="2" destOrd="0" presId="urn:microsoft.com/office/officeart/2005/8/layout/radial4"/>
    <dgm:cxn modelId="{FA6C83A4-E5DB-4606-86F1-D37813096EF4}" type="presParOf" srcId="{4B45DC8C-6583-4B78-9B00-53587BF40906}" destId="{3C4557E0-6263-4665-84E2-0F996FBA534D}" srcOrd="3" destOrd="0" presId="urn:microsoft.com/office/officeart/2005/8/layout/radial4"/>
    <dgm:cxn modelId="{D49B1614-E3BA-49B7-8406-587D32BC3E93}" type="presParOf" srcId="{4B45DC8C-6583-4B78-9B00-53587BF40906}" destId="{41CCE6B4-C51E-45EE-BCC4-4AE1DD243465}" srcOrd="4" destOrd="0" presId="urn:microsoft.com/office/officeart/2005/8/layout/radial4"/>
    <dgm:cxn modelId="{2D026098-86E7-483A-BFE9-EA8742B80F69}" type="presParOf" srcId="{4B45DC8C-6583-4B78-9B00-53587BF40906}" destId="{D8672DB5-9D18-4F88-A12C-66A26823196C}" srcOrd="5" destOrd="0" presId="urn:microsoft.com/office/officeart/2005/8/layout/radial4"/>
    <dgm:cxn modelId="{E4B3377E-EF70-4F1F-8770-19CCA2F4E997}" type="presParOf" srcId="{4B45DC8C-6583-4B78-9B00-53587BF40906}" destId="{ED74067E-CBA2-457E-9804-C252A5845226}" srcOrd="6" destOrd="0" presId="urn:microsoft.com/office/officeart/2005/8/layout/radial4"/>
    <dgm:cxn modelId="{43AED572-CD1A-4BC4-9765-6F8D877374CB}" type="presParOf" srcId="{4B45DC8C-6583-4B78-9B00-53587BF40906}" destId="{0B2DA44E-4A3D-4D44-ABFA-B2B90DC7A76E}" srcOrd="7" destOrd="0" presId="urn:microsoft.com/office/officeart/2005/8/layout/radial4"/>
    <dgm:cxn modelId="{5CF88027-3817-4CEF-914B-D8A4BEB79943}" type="presParOf" srcId="{4B45DC8C-6583-4B78-9B00-53587BF40906}" destId="{49D96A98-544F-45B8-A171-3D0E1D725178}" srcOrd="8" destOrd="0" presId="urn:microsoft.com/office/officeart/2005/8/layout/radial4"/>
    <dgm:cxn modelId="{D8C94C7B-04F5-452D-9992-9AE5AD655FFE}" type="presParOf" srcId="{4B45DC8C-6583-4B78-9B00-53587BF40906}" destId="{93E5D3AB-44D1-43AC-8148-F15AAC129B57}" srcOrd="9" destOrd="0" presId="urn:microsoft.com/office/officeart/2005/8/layout/radial4"/>
    <dgm:cxn modelId="{48E505A8-6444-4BB7-A00B-E741F4BB2895}" type="presParOf" srcId="{4B45DC8C-6583-4B78-9B00-53587BF40906}" destId="{A71A9A07-829F-4774-B07C-2546A7E5E44C}" srcOrd="10" destOrd="0" presId="urn:microsoft.com/office/officeart/2005/8/layout/radial4"/>
    <dgm:cxn modelId="{D189E91B-071F-4C18-A899-D081C2B5A141}" type="presParOf" srcId="{4B45DC8C-6583-4B78-9B00-53587BF40906}" destId="{0FEEEF0D-BC9E-40FA-AB5C-FC81A087FE11}" srcOrd="11" destOrd="0" presId="urn:microsoft.com/office/officeart/2005/8/layout/radial4"/>
    <dgm:cxn modelId="{030ADEAA-96E8-4973-931D-10462781BBA5}" type="presParOf" srcId="{4B45DC8C-6583-4B78-9B00-53587BF40906}" destId="{5246764A-2047-4023-B7E9-038E46EF0E85}" srcOrd="12" destOrd="0" presId="urn:microsoft.com/office/officeart/2005/8/layout/radial4"/>
    <dgm:cxn modelId="{FE401B46-8808-4E7E-8E51-DEE42B15CB7E}" type="presParOf" srcId="{4B45DC8C-6583-4B78-9B00-53587BF40906}" destId="{59C12105-2723-40FB-8EC5-E8018237E92C}" srcOrd="13" destOrd="0" presId="urn:microsoft.com/office/officeart/2005/8/layout/radial4"/>
    <dgm:cxn modelId="{E408B588-0415-407B-86F5-D6311CD936CA}" type="presParOf" srcId="{4B45DC8C-6583-4B78-9B00-53587BF40906}" destId="{15965518-DBD8-4047-984D-44CB3E5084F7}" srcOrd="14" destOrd="0" presId="urn:microsoft.com/office/officeart/2005/8/layout/radial4"/>
    <dgm:cxn modelId="{7941B0E4-457A-4266-8170-A15E3AFC309F}" type="presParOf" srcId="{4B45DC8C-6583-4B78-9B00-53587BF40906}" destId="{75279709-C94F-4CC1-9DFC-A5F562902B02}" srcOrd="15" destOrd="0" presId="urn:microsoft.com/office/officeart/2005/8/layout/radial4"/>
    <dgm:cxn modelId="{FC2D681D-26B0-4235-BD04-938AB1BB659C}" type="presParOf" srcId="{4B45DC8C-6583-4B78-9B00-53587BF40906}" destId="{07648CD2-B743-4F49-B4B2-DF8E2250E7D9}" srcOrd="16" destOrd="0" presId="urn:microsoft.com/office/officeart/2005/8/layout/radial4"/>
  </dgm:cxnLst>
  <dgm:bg>
    <a:effectLst>
      <a:glow rad="127000">
        <a:srgbClr val="FFFF00"/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11447-710F-4992-98D2-C06C2895079B}">
      <dsp:nvSpPr>
        <dsp:cNvPr id="0" name=""/>
        <dsp:cNvSpPr/>
      </dsp:nvSpPr>
      <dsp:spPr>
        <a:xfrm>
          <a:off x="3203436" y="3019762"/>
          <a:ext cx="1822727" cy="1822727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000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Suderinto mokinių pasiekimų vertinimo sistema</a:t>
          </a:r>
          <a:endParaRPr lang="lt-LT" sz="18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alibri"/>
            <a:ea typeface="+mn-ea"/>
            <a:cs typeface="+mn-cs"/>
          </a:endParaRPr>
        </a:p>
      </dsp:txBody>
      <dsp:txXfrm>
        <a:off x="3470368" y="3286694"/>
        <a:ext cx="1288863" cy="1288863"/>
      </dsp:txXfrm>
    </dsp:sp>
    <dsp:sp modelId="{5BD6DA33-6556-4BEE-984C-12AE3BF1999B}">
      <dsp:nvSpPr>
        <dsp:cNvPr id="0" name=""/>
        <dsp:cNvSpPr/>
      </dsp:nvSpPr>
      <dsp:spPr>
        <a:xfrm rot="10800000">
          <a:off x="641257" y="3671388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435A1-8FC1-43D3-92A7-DDB94888831F}">
      <dsp:nvSpPr>
        <dsp:cNvPr id="0" name=""/>
        <dsp:cNvSpPr/>
      </dsp:nvSpPr>
      <dsp:spPr>
        <a:xfrm>
          <a:off x="3302" y="3420763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000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glow rad="228600">
            <a:srgbClr val="FFFFFF">
              <a:satMod val="175000"/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Vertinimas mokytojo sprendimams priimti</a:t>
          </a:r>
          <a:endParaRPr lang="lt-LT" sz="1500" kern="1200" dirty="0">
            <a:solidFill>
              <a:srgbClr val="000000"/>
            </a:solidFill>
            <a:latin typeface="Calibri"/>
            <a:ea typeface="+mn-ea"/>
            <a:cs typeface="+mn-cs"/>
          </a:endParaRPr>
        </a:p>
      </dsp:txBody>
      <dsp:txXfrm>
        <a:off x="33198" y="3450659"/>
        <a:ext cx="1216117" cy="960935"/>
      </dsp:txXfrm>
    </dsp:sp>
    <dsp:sp modelId="{3C4557E0-6263-4665-84E2-0F996FBA534D}">
      <dsp:nvSpPr>
        <dsp:cNvPr id="0" name=""/>
        <dsp:cNvSpPr/>
      </dsp:nvSpPr>
      <dsp:spPr>
        <a:xfrm rot="12346556">
          <a:off x="900445" y="2695592"/>
          <a:ext cx="2387317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CCE6B4-C51E-45EE-BCC4-4AE1DD243465}">
      <dsp:nvSpPr>
        <dsp:cNvPr id="0" name=""/>
        <dsp:cNvSpPr/>
      </dsp:nvSpPr>
      <dsp:spPr>
        <a:xfrm>
          <a:off x="381257" y="1925901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53975" cap="flat" cmpd="sng" algn="ctr">
          <a:solidFill>
            <a:srgbClr val="0000FF"/>
          </a:solidFill>
          <a:prstDash val="solid"/>
        </a:ln>
        <a:effectLst>
          <a:glow rad="228600">
            <a:srgbClr val="FFFF00"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Vertinimas mokiniui ir šeimai </a:t>
          </a:r>
          <a:endParaRPr lang="lt-LT" sz="1500" kern="1200" dirty="0">
            <a:solidFill>
              <a:srgbClr val="000000"/>
            </a:solidFill>
            <a:latin typeface="Calibri"/>
            <a:ea typeface="+mn-ea"/>
            <a:cs typeface="+mn-cs"/>
          </a:endParaRPr>
        </a:p>
      </dsp:txBody>
      <dsp:txXfrm>
        <a:off x="411153" y="1955797"/>
        <a:ext cx="1216117" cy="960935"/>
      </dsp:txXfrm>
    </dsp:sp>
    <dsp:sp modelId="{D8672DB5-9D18-4F88-A12C-66A26823196C}">
      <dsp:nvSpPr>
        <dsp:cNvPr id="0" name=""/>
        <dsp:cNvSpPr/>
      </dsp:nvSpPr>
      <dsp:spPr>
        <a:xfrm rot="13875198">
          <a:off x="1467006" y="1895806"/>
          <a:ext cx="2445812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4067E-CBA2-457E-9804-C252A5845226}">
      <dsp:nvSpPr>
        <dsp:cNvPr id="0" name=""/>
        <dsp:cNvSpPr/>
      </dsp:nvSpPr>
      <dsp:spPr>
        <a:xfrm>
          <a:off x="1286567" y="691411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53975" cap="flat" cmpd="sng" algn="ctr">
          <a:solidFill>
            <a:srgbClr val="0000FF"/>
          </a:solidFill>
          <a:prstDash val="solid"/>
        </a:ln>
        <a:effectLst>
          <a:glow rad="228600">
            <a:srgbClr val="FFFFFF">
              <a:satMod val="175000"/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Vertinimas mokyklos vadybos  tikslais</a:t>
          </a:r>
          <a:endParaRPr lang="lt-LT" sz="1500" kern="1200" dirty="0">
            <a:solidFill>
              <a:srgbClr val="000000"/>
            </a:solidFill>
            <a:latin typeface="Calibri"/>
            <a:ea typeface="+mn-ea"/>
            <a:cs typeface="+mn-cs"/>
          </a:endParaRPr>
        </a:p>
      </dsp:txBody>
      <dsp:txXfrm>
        <a:off x="1316463" y="721307"/>
        <a:ext cx="1216117" cy="960935"/>
      </dsp:txXfrm>
    </dsp:sp>
    <dsp:sp modelId="{0B2DA44E-4A3D-4D44-ABFA-B2B90DC7A76E}">
      <dsp:nvSpPr>
        <dsp:cNvPr id="0" name=""/>
        <dsp:cNvSpPr/>
      </dsp:nvSpPr>
      <dsp:spPr>
        <a:xfrm rot="15428571">
          <a:off x="2400624" y="1465210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D96A98-544F-45B8-A171-3D0E1D725178}">
      <dsp:nvSpPr>
        <dsp:cNvPr id="0" name=""/>
        <dsp:cNvSpPr/>
      </dsp:nvSpPr>
      <dsp:spPr>
        <a:xfrm>
          <a:off x="2703909" y="34309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53975" cap="flat" cmpd="sng" algn="ctr">
          <a:solidFill>
            <a:srgbClr val="0000FF"/>
          </a:solidFill>
          <a:prstDash val="solid"/>
        </a:ln>
        <a:effectLst>
          <a:glow rad="228600">
            <a:srgbClr val="FFFF00"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solidFill>
                <a:srgbClr val="000000"/>
              </a:solidFill>
              <a:effectLst/>
              <a:latin typeface="Calibri"/>
              <a:ea typeface="+mn-ea"/>
              <a:cs typeface="+mn-cs"/>
            </a:rPr>
            <a:t>Vertinimas savivaldybės lygmens vadybai</a:t>
          </a:r>
          <a:endParaRPr lang="lt-LT" sz="1500" kern="1200" dirty="0">
            <a:solidFill>
              <a:srgbClr val="000000"/>
            </a:solidFill>
            <a:latin typeface="Calibri"/>
            <a:ea typeface="+mn-ea"/>
            <a:cs typeface="+mn-cs"/>
          </a:endParaRPr>
        </a:p>
      </dsp:txBody>
      <dsp:txXfrm>
        <a:off x="2733805" y="64205"/>
        <a:ext cx="1216117" cy="960935"/>
      </dsp:txXfrm>
    </dsp:sp>
    <dsp:sp modelId="{93E5D3AB-44D1-43AC-8148-F15AAC129B57}">
      <dsp:nvSpPr>
        <dsp:cNvPr id="0" name=""/>
        <dsp:cNvSpPr/>
      </dsp:nvSpPr>
      <dsp:spPr>
        <a:xfrm rot="16971429">
          <a:off x="3407716" y="1465210"/>
          <a:ext cx="2421258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A9A07-829F-4774-B07C-2546A7E5E44C}">
      <dsp:nvSpPr>
        <dsp:cNvPr id="0" name=""/>
        <dsp:cNvSpPr/>
      </dsp:nvSpPr>
      <dsp:spPr>
        <a:xfrm>
          <a:off x="4249781" y="34309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0000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glow rad="228600">
            <a:srgbClr val="FFFFFF">
              <a:satMod val="175000"/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t-LT" sz="1500" kern="1200" dirty="0" smtClean="0">
              <a:solidFill>
                <a:srgbClr val="000000"/>
              </a:solidFill>
              <a:latin typeface="Arial"/>
              <a:ea typeface="+mn-ea"/>
              <a:cs typeface="+mn-cs"/>
            </a:rPr>
            <a:t>Vertinimas nacionalinio lygmens stebėsenai</a:t>
          </a:r>
        </a:p>
      </dsp:txBody>
      <dsp:txXfrm>
        <a:off x="4279677" y="64205"/>
        <a:ext cx="1216117" cy="960935"/>
      </dsp:txXfrm>
    </dsp:sp>
    <dsp:sp modelId="{0FEEEF0D-BC9E-40FA-AB5C-FC81A087FE11}">
      <dsp:nvSpPr>
        <dsp:cNvPr id="0" name=""/>
        <dsp:cNvSpPr/>
      </dsp:nvSpPr>
      <dsp:spPr>
        <a:xfrm rot="18510465">
          <a:off x="4311040" y="1894682"/>
          <a:ext cx="2434815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46764A-2047-4023-B7E9-038E46EF0E85}">
      <dsp:nvSpPr>
        <dsp:cNvPr id="0" name=""/>
        <dsp:cNvSpPr/>
      </dsp:nvSpPr>
      <dsp:spPr>
        <a:xfrm>
          <a:off x="5648476" y="691406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53975" cap="flat" cmpd="sng" algn="ctr">
          <a:solidFill>
            <a:srgbClr val="0000FF"/>
          </a:solidFill>
          <a:prstDash val="solid"/>
        </a:ln>
        <a:effectLst>
          <a:glow rad="228600">
            <a:srgbClr val="FFFF00"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solidFill>
                <a:srgbClr val="000000"/>
              </a:solidFill>
              <a:effectLst/>
              <a:latin typeface="Calibri"/>
              <a:ea typeface="+mn-ea"/>
              <a:cs typeface="+mn-cs"/>
            </a:rPr>
            <a:t>Dermės tarp švietimo etapų užtikrinimas (BE, PUPP, ...)</a:t>
          </a:r>
          <a:endParaRPr lang="lt-LT" sz="1500" kern="1200" dirty="0">
            <a:solidFill>
              <a:srgbClr val="000000"/>
            </a:solidFill>
            <a:latin typeface="Calibri"/>
            <a:ea typeface="+mn-ea"/>
            <a:cs typeface="+mn-cs"/>
          </a:endParaRPr>
        </a:p>
      </dsp:txBody>
      <dsp:txXfrm>
        <a:off x="5678372" y="721302"/>
        <a:ext cx="1216117" cy="960935"/>
      </dsp:txXfrm>
    </dsp:sp>
    <dsp:sp modelId="{59C12105-2723-40FB-8EC5-E8018237E92C}">
      <dsp:nvSpPr>
        <dsp:cNvPr id="0" name=""/>
        <dsp:cNvSpPr/>
      </dsp:nvSpPr>
      <dsp:spPr>
        <a:xfrm rot="20080673">
          <a:off x="4949750" y="2698673"/>
          <a:ext cx="2441577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65518-DBD8-4047-984D-44CB3E5084F7}">
      <dsp:nvSpPr>
        <dsp:cNvPr id="0" name=""/>
        <dsp:cNvSpPr/>
      </dsp:nvSpPr>
      <dsp:spPr>
        <a:xfrm>
          <a:off x="6636076" y="1925909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lumMod val="40000"/>
            <a:lumOff val="60000"/>
          </a:srgbClr>
        </a:solidFill>
        <a:ln w="53975" cap="flat" cmpd="sng" algn="ctr">
          <a:solidFill>
            <a:srgbClr val="C00000"/>
          </a:solidFill>
          <a:prstDash val="solid"/>
        </a:ln>
        <a:effectLst>
          <a:outerShdw sx="1000" sy="1000" algn="ctr" rotWithShape="0">
            <a:prstClr val="black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UT vertinimas ir </a:t>
          </a:r>
          <a:r>
            <a:rPr lang="en-US" sz="1500" kern="1200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SV</a:t>
          </a:r>
          <a:r>
            <a:rPr lang="lt-LT" sz="1500" kern="1200" dirty="0" smtClean="0">
              <a:solidFill>
                <a:srgbClr val="000000"/>
              </a:solidFill>
              <a:latin typeface="Calibri"/>
              <a:ea typeface="+mn-ea"/>
              <a:cs typeface="+mn-cs"/>
            </a:rPr>
            <a:t> vertinimo kriterijų nustatymas</a:t>
          </a:r>
          <a:endParaRPr lang="lt-LT" sz="1500" kern="1200" dirty="0">
            <a:solidFill>
              <a:srgbClr val="000000"/>
            </a:solidFill>
            <a:latin typeface="Calibri"/>
            <a:ea typeface="+mn-ea"/>
            <a:cs typeface="+mn-cs"/>
          </a:endParaRPr>
        </a:p>
      </dsp:txBody>
      <dsp:txXfrm>
        <a:off x="6665972" y="1955805"/>
        <a:ext cx="1216117" cy="960935"/>
      </dsp:txXfrm>
    </dsp:sp>
    <dsp:sp modelId="{75279709-C94F-4CC1-9DFC-A5F562902B02}">
      <dsp:nvSpPr>
        <dsp:cNvPr id="0" name=""/>
        <dsp:cNvSpPr/>
      </dsp:nvSpPr>
      <dsp:spPr>
        <a:xfrm rot="21586699">
          <a:off x="5167249" y="3662625"/>
          <a:ext cx="2424404" cy="519477"/>
        </a:xfrm>
        <a:prstGeom prst="leftArrow">
          <a:avLst>
            <a:gd name="adj1" fmla="val 60000"/>
            <a:gd name="adj2" fmla="val 50000"/>
          </a:avLst>
        </a:prstGeom>
        <a:solidFill>
          <a:srgbClr val="00000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648CD2-B743-4F49-B4B2-DF8E2250E7D9}">
      <dsp:nvSpPr>
        <dsp:cNvPr id="0" name=""/>
        <dsp:cNvSpPr/>
      </dsp:nvSpPr>
      <dsp:spPr>
        <a:xfrm>
          <a:off x="6953690" y="3407310"/>
          <a:ext cx="1275909" cy="1020727"/>
        </a:xfrm>
        <a:prstGeom prst="roundRect">
          <a:avLst>
            <a:gd name="adj" fmla="val 10000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44450" cap="flat" cmpd="sng" algn="ctr">
          <a:solidFill>
            <a:srgbClr val="9999FF">
              <a:lumMod val="50000"/>
            </a:srgbClr>
          </a:solidFill>
          <a:prstDash val="solid"/>
        </a:ln>
        <a:effectLst>
          <a:glow rad="228600">
            <a:srgbClr val="9999CC">
              <a:satMod val="175000"/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solidFill>
                <a:srgbClr val="000000"/>
              </a:solidFill>
              <a:latin typeface="Arial"/>
              <a:ea typeface="+mn-ea"/>
              <a:cs typeface="+mn-cs"/>
            </a:rPr>
            <a:t>Vertinimas žemų pasiekimų prevencijai</a:t>
          </a:r>
          <a:endParaRPr lang="lt-LT" sz="1500" kern="1200" dirty="0">
            <a:solidFill>
              <a:srgbClr val="000000"/>
            </a:solidFill>
            <a:latin typeface="Calibri"/>
            <a:ea typeface="+mn-ea"/>
            <a:cs typeface="+mn-cs"/>
          </a:endParaRPr>
        </a:p>
      </dsp:txBody>
      <dsp:txXfrm>
        <a:off x="6983586" y="3437206"/>
        <a:ext cx="1216117" cy="960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C2B5E93-66EF-4B34-8593-A67B479B9471}" type="datetimeFigureOut">
              <a:rPr lang="lt-LT"/>
              <a:pPr>
                <a:defRPr/>
              </a:pPr>
              <a:t>2013.10.14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91D4F94-D112-4F08-9F39-F0D7B01ECA1C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94245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118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t-LT"/>
              <a:t>Pagrindinio ugdymo pasiekimų patikrinimo ir brandos egzaminų sistemos tobulinimas</a:t>
            </a:r>
            <a:endParaRPr lang="en-GB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5754688" y="0"/>
            <a:ext cx="1041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t-LT"/>
              <a:t>2010.09.12</a:t>
            </a:r>
            <a:endParaRPr lang="en-GB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noProof="0" smtClean="0"/>
              <a:t>Spustelėkite ruošinio teksto stiliams keisti</a:t>
            </a:r>
          </a:p>
          <a:p>
            <a:pPr lvl="1"/>
            <a:r>
              <a:rPr lang="lt-LT" noProof="0" smtClean="0"/>
              <a:t>Antras lygmuo</a:t>
            </a:r>
          </a:p>
          <a:p>
            <a:pPr lvl="2"/>
            <a:r>
              <a:rPr lang="lt-LT" noProof="0" smtClean="0"/>
              <a:t>Trečias lygmuo</a:t>
            </a:r>
          </a:p>
          <a:p>
            <a:pPr lvl="3"/>
            <a:r>
              <a:rPr lang="lt-LT" noProof="0" smtClean="0"/>
              <a:t>Ketvirtas lygmuo</a:t>
            </a:r>
          </a:p>
          <a:p>
            <a:pPr lvl="4"/>
            <a:r>
              <a:rPr lang="lt-LT" noProof="0" smtClean="0"/>
              <a:t>Penktas lygmuo</a:t>
            </a:r>
            <a:endParaRPr lang="en-GB" noProof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b="1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t-LT"/>
              <a:t>SFMIS Nr. VP1-2.1-ŠMM-01-V-01-002</a:t>
            </a:r>
            <a:endParaRPr lang="en-GB" b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93499C-605B-40A9-84CE-9708D41694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46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lt-L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72BA4E-C786-4F14-82FF-0373768FB198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 sz="1600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A2932-3AAA-47A9-AFB5-D5134E8EDC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786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B473B-7068-4508-8850-D4B9E4A199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63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D30DB-FD14-4CA1-9BD6-C6FE83552B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57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35913-1632-4A03-AC27-795D74C390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06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6DAF9-F33F-4FA1-A687-8E7AA83DDA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1202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D660E-A4BC-40B4-913E-0FB19921A1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38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B0FB0-83E4-49A4-8B52-2075FC1C17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27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26D19-2F3C-46A4-B901-080834FE7F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51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3D120-89F3-4CB8-B014-2495810B91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772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EFC59-AE0E-47C4-A5A1-411EB50ADD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07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lt-LT" noProof="0" smtClean="0"/>
              <a:t>Spustelėkite piktogr. norėdami įtraukti pav.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D4924-387B-46CD-9F0C-FBFE3FA34E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37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lt-LT" smtClean="0"/>
              <a:t>2013 spalio 9 d.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P.Gudynas, NEC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5FF0D5-47CA-4478-B635-E2DD7A56B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3" name="Picture 2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08725"/>
            <a:ext cx="19843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39" r:id="rId1"/>
    <p:sldLayoutId id="2147484140" r:id="rId2"/>
    <p:sldLayoutId id="2147484141" r:id="rId3"/>
    <p:sldLayoutId id="2147484142" r:id="rId4"/>
    <p:sldLayoutId id="2147484143" r:id="rId5"/>
    <p:sldLayoutId id="2147484144" r:id="rId6"/>
    <p:sldLayoutId id="2147484145" r:id="rId7"/>
    <p:sldLayoutId id="2147484146" r:id="rId8"/>
    <p:sldLayoutId id="2147484147" r:id="rId9"/>
    <p:sldLayoutId id="2147484148" r:id="rId10"/>
    <p:sldLayoutId id="214748414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ctrTitle"/>
          </p:nvPr>
        </p:nvSpPr>
        <p:spPr>
          <a:xfrm>
            <a:off x="457200" y="1773238"/>
            <a:ext cx="8458200" cy="1470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3200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Suderinto mokinių pasiekimų ir pažangos vertinimo sistemos kūrimas ir įgyvendinimas</a:t>
            </a:r>
            <a:r>
              <a:rPr lang="lt-LT" sz="3200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. </a:t>
            </a:r>
            <a:br>
              <a:rPr lang="lt-LT" sz="3200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</a:br>
            <a:r>
              <a:rPr lang="lt-LT" sz="3200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II dalis.</a:t>
            </a:r>
            <a:endParaRPr lang="lt-LT" sz="3200" dirty="0" smtClean="0"/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076825" y="5516563"/>
            <a:ext cx="35988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lt-LT" b="1"/>
              <a:t>NEC direktoriaus pavaduotojas </a:t>
            </a:r>
          </a:p>
          <a:p>
            <a:pPr algn="r" eaLnBrk="1" hangingPunct="1"/>
            <a:r>
              <a:rPr lang="lt-LT" b="1"/>
              <a:t>d</a:t>
            </a:r>
            <a:r>
              <a:rPr lang="en-US" b="1"/>
              <a:t>r. Pranas Gudynas</a:t>
            </a:r>
          </a:p>
        </p:txBody>
      </p:sp>
      <p:pic>
        <p:nvPicPr>
          <p:cNvPr id="14340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683250"/>
            <a:ext cx="792163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600" b="1" dirty="0"/>
              <a:t>NEC </a:t>
            </a:r>
            <a:r>
              <a:rPr lang="lt-LT" sz="3600" b="1" dirty="0" smtClean="0"/>
              <a:t>konkursas 2013-2014 </a:t>
            </a:r>
            <a:r>
              <a:rPr lang="lt-LT" sz="3600" b="1" dirty="0" err="1"/>
              <a:t>m.m</a:t>
            </a:r>
            <a:r>
              <a:rPr lang="lt-LT" sz="3600" b="1" dirty="0" smtClean="0"/>
              <a:t>. (3):</a:t>
            </a:r>
            <a:endParaRPr lang="lt-LT" sz="3600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lt-LT" dirty="0" smtClean="0"/>
              <a:t>Savivaldybės (mokyklos) </a:t>
            </a:r>
            <a:r>
              <a:rPr lang="lt-LT" dirty="0"/>
              <a:t>įsipareigojimai</a:t>
            </a:r>
            <a:r>
              <a:rPr lang="lt-LT" dirty="0" smtClean="0"/>
              <a:t>:</a:t>
            </a:r>
            <a:endParaRPr lang="lt-LT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lt-LT" dirty="0"/>
              <a:t>administruoti pateiktus standartizuotus testus</a:t>
            </a:r>
          </a:p>
          <a:p>
            <a:r>
              <a:rPr lang="lt-LT" dirty="0"/>
              <a:t>įvertinti mokinių darbus</a:t>
            </a:r>
          </a:p>
          <a:p>
            <a:r>
              <a:rPr lang="lt-LT" dirty="0" smtClean="0"/>
              <a:t>suvesti </a:t>
            </a:r>
            <a:r>
              <a:rPr lang="lt-LT" dirty="0"/>
              <a:t>duomenis į pateiktą formą</a:t>
            </a:r>
          </a:p>
          <a:p>
            <a:r>
              <a:rPr lang="lt-LT" dirty="0"/>
              <a:t>savivaldybės interneto svetainėje paskelbti trumpą </a:t>
            </a:r>
            <a:r>
              <a:rPr lang="lt-LT" dirty="0" smtClean="0"/>
              <a:t>ataskaitą (forma – gali būti derybų objektas) </a:t>
            </a:r>
            <a:endParaRPr lang="lt-LT" dirty="0"/>
          </a:p>
          <a:p>
            <a:r>
              <a:rPr lang="lt-LT" dirty="0" smtClean="0"/>
              <a:t>parengti </a:t>
            </a:r>
            <a:r>
              <a:rPr lang="lt-LT" dirty="0"/>
              <a:t>ir pateikti NEC standartizuotų testų panaudojimo savivaldybėje </a:t>
            </a:r>
            <a:r>
              <a:rPr lang="lt-LT" dirty="0" smtClean="0"/>
              <a:t>trumpą ataskaitą</a:t>
            </a:r>
            <a:endParaRPr lang="lt-LT" dirty="0"/>
          </a:p>
          <a:p>
            <a:endParaRPr lang="lt-LT" dirty="0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lt-LT" dirty="0"/>
              <a:t>NEC </a:t>
            </a:r>
            <a:r>
              <a:rPr lang="lt-LT" dirty="0" smtClean="0"/>
              <a:t>įsipareigojimai:</a:t>
            </a:r>
            <a:endParaRPr lang="lt-LT" dirty="0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lt-LT" sz="2200" dirty="0" smtClean="0"/>
              <a:t>parengti </a:t>
            </a:r>
            <a:r>
              <a:rPr lang="lt-LT" sz="2200" dirty="0"/>
              <a:t>ir pateikti visą reikiamą testavimo medžiagą</a:t>
            </a:r>
          </a:p>
          <a:p>
            <a:r>
              <a:rPr lang="lt-LT" sz="2200" dirty="0" smtClean="0"/>
              <a:t>parengti </a:t>
            </a:r>
            <a:r>
              <a:rPr lang="lt-LT" sz="2200" dirty="0"/>
              <a:t>ir pateikti </a:t>
            </a:r>
            <a:r>
              <a:rPr lang="lt-LT" sz="2200" dirty="0" smtClean="0"/>
              <a:t>duomenų </a:t>
            </a:r>
            <a:r>
              <a:rPr lang="lt-LT" sz="2200" dirty="0"/>
              <a:t>suvedimo </a:t>
            </a:r>
            <a:r>
              <a:rPr lang="lt-LT" sz="2200" dirty="0" smtClean="0"/>
              <a:t>formą-programą</a:t>
            </a:r>
          </a:p>
          <a:p>
            <a:r>
              <a:rPr lang="lt-LT" sz="2200" dirty="0" smtClean="0"/>
              <a:t>pravesti informacinius-konsultacinius seminarus savivaldybėms</a:t>
            </a:r>
          </a:p>
          <a:p>
            <a:r>
              <a:rPr lang="lt-LT" sz="2200" dirty="0" smtClean="0"/>
              <a:t>konsultuoti savivaldybes</a:t>
            </a:r>
          </a:p>
          <a:p>
            <a:endParaRPr lang="lt-LT" sz="2200" dirty="0"/>
          </a:p>
          <a:p>
            <a:r>
              <a:rPr lang="lt-LT" sz="2200" dirty="0" smtClean="0">
                <a:solidFill>
                  <a:srgbClr val="C00000"/>
                </a:solidFill>
              </a:rPr>
              <a:t>klausimynai ???</a:t>
            </a:r>
            <a:endParaRPr lang="lt-LT" sz="2200" dirty="0">
              <a:solidFill>
                <a:srgbClr val="C00000"/>
              </a:solidFill>
            </a:endParaRPr>
          </a:p>
          <a:p>
            <a:endParaRPr lang="lt-L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B0FB0-83E4-49A4-8B52-2075FC1C1701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007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Užduotis, darbui savivaldybių grupėse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800" b="1" kern="14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Peržvelgti pateiktus lentelių ir diagramų pavyzdžius ir juos trumpai aptarti. Pateikti siūlymų, atsakant į du klausimus: </a:t>
            </a:r>
          </a:p>
          <a:p>
            <a:pPr marL="514350" indent="-514350">
              <a:buFont typeface="+mj-lt"/>
              <a:buAutoNum type="arabicPeriod"/>
            </a:pPr>
            <a:r>
              <a:rPr lang="lt-LT" sz="2800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Kaip savivaldybės gali </a:t>
            </a:r>
            <a:r>
              <a:rPr lang="lt-LT" sz="2800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veiksmingai </a:t>
            </a:r>
            <a:r>
              <a:rPr lang="lt-LT" sz="2800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panaudoti informaciją, kurią </a:t>
            </a:r>
            <a:r>
              <a:rPr lang="lt-LT" sz="2800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šiuo metu jau galima susirinkti pasinaudojant standartizuotais </a:t>
            </a:r>
            <a:r>
              <a:rPr lang="lt-LT" sz="2800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vertinimo </a:t>
            </a:r>
            <a:r>
              <a:rPr lang="lt-LT" sz="2800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įrankiais</a:t>
            </a:r>
            <a:r>
              <a:rPr lang="lt-LT" sz="2800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lt-LT" sz="2800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Kokios NEC ir kitų įstaigų pagalbos </a:t>
            </a:r>
            <a:r>
              <a:rPr lang="lt-LT" sz="2800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reikia savivaldybėms renkant </a:t>
            </a:r>
            <a:r>
              <a:rPr lang="lt-LT" sz="2800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ir analizuojant informaciją apie mokinių mokymosi </a:t>
            </a:r>
            <a:r>
              <a:rPr lang="lt-LT" sz="2800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pasiekimus ir teikiant pagalbą mokykloms?</a:t>
            </a:r>
            <a:endParaRPr lang="lt-LT" sz="2800" kern="1400" dirty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endParaRPr lang="lt-LT" sz="2800" kern="1400" dirty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endParaRPr lang="lt-L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9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3200" dirty="0" smtClean="0">
                <a:solidFill>
                  <a:srgbClr val="C00000"/>
                </a:solidFill>
              </a:rPr>
              <a:t>Įvadas į užduotį ŠMM grupėms</a:t>
            </a:r>
            <a:br>
              <a:rPr lang="lt-LT" sz="3200" dirty="0" smtClean="0">
                <a:solidFill>
                  <a:srgbClr val="C00000"/>
                </a:solidFill>
              </a:rPr>
            </a:br>
            <a:r>
              <a:rPr lang="lt-LT" sz="3200" dirty="0" smtClean="0"/>
              <a:t>Kokios pagalbos reikia šiai kaimo mokyklai? </a:t>
            </a:r>
            <a:endParaRPr lang="lt-LT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7789628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9011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600" dirty="0">
                <a:solidFill>
                  <a:srgbClr val="303030"/>
                </a:solidFill>
              </a:rPr>
              <a:t>Užduotis, darbui </a:t>
            </a:r>
            <a:r>
              <a:rPr lang="lt-LT" sz="3600" dirty="0" smtClean="0">
                <a:solidFill>
                  <a:srgbClr val="303030"/>
                </a:solidFill>
              </a:rPr>
              <a:t>ŠMM </a:t>
            </a:r>
            <a:r>
              <a:rPr lang="lt-LT" sz="3600" dirty="0">
                <a:solidFill>
                  <a:srgbClr val="303030"/>
                </a:solidFill>
              </a:rPr>
              <a:t>grupėse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800" b="1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Peržvelgti </a:t>
            </a:r>
            <a:r>
              <a:rPr lang="lt-LT" sz="2800" b="1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8 ir 9 puslapiuose pateiktas diagramas, jas aptarti </a:t>
            </a:r>
            <a:r>
              <a:rPr lang="lt-LT" sz="2800" b="1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ir </a:t>
            </a:r>
            <a:r>
              <a:rPr lang="lt-LT" sz="2800" b="1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atsakyti </a:t>
            </a:r>
            <a:r>
              <a:rPr lang="lt-LT" sz="2800" b="1" kern="14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į du klausimus</a:t>
            </a:r>
            <a:r>
              <a:rPr lang="lt-LT" sz="2800" b="1" kern="14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 smtClean="0"/>
              <a:t>Kokią veiksmingą pagalbą Y ir Z mokyklos, kurių voratinklinės diagramos pateiktos, gali gauti iš švietimo sistemos, jei jos nori jau šiais mokslo metais pagerinti mokinių pasiekimus? Paaiškinkite, kaip tą pagalbą gauti.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 smtClean="0"/>
              <a:t>Kokius darbus ŠMM turėtų pradėti nedelsiant, kad po metų šių mokyklų vadovai turėtų dar daugiau galimybių gauti veiksmingą pagalbą? </a:t>
            </a:r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933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/>
          </p:cNvSpPr>
          <p:nvPr>
            <p:ph idx="1"/>
          </p:nvPr>
        </p:nvSpPr>
        <p:spPr>
          <a:xfrm>
            <a:off x="457200" y="2249488"/>
            <a:ext cx="8229600" cy="4132262"/>
          </a:xfrm>
        </p:spPr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/>
          </a:p>
          <a:p>
            <a:pPr marL="109537" indent="0" eaLnBrk="1" fontAlgn="auto" hangingPunct="1">
              <a:spcAft>
                <a:spcPts val="0"/>
              </a:spcAft>
              <a:buFont typeface="Georgia" pitchFamily="18" charset="0"/>
              <a:buNone/>
              <a:defRPr/>
            </a:pPr>
            <a:endParaRPr lang="en-US" sz="2800" dirty="0" smtClean="0"/>
          </a:p>
          <a:p>
            <a:pPr marL="1206500" lvl="4" indent="0" eaLnBrk="1" fontAlgn="auto" hangingPunct="1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en-US" sz="2400" smtClean="0"/>
              <a:t>                            </a:t>
            </a:r>
            <a:r>
              <a:rPr lang="lt-LT" sz="2800" dirty="0" smtClean="0"/>
              <a:t>Ačiū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lt-LT" sz="2000" b="1" kern="0" spc="0" dirty="0" smtClean="0">
                <a:solidFill>
                  <a:srgbClr val="000000"/>
                </a:solidFill>
              </a:rPr>
              <a:t>Proveržį pereinant prie </a:t>
            </a:r>
            <a:r>
              <a:rPr lang="lt-LT" sz="2000" b="1" i="1" kern="0" spc="0" dirty="0" smtClean="0">
                <a:solidFill>
                  <a:srgbClr val="000000"/>
                </a:solidFill>
              </a:rPr>
              <a:t>suderinto mokinių pasiekimų vertinimo </a:t>
            </a:r>
            <a:r>
              <a:rPr lang="lt-LT" sz="2000" b="1" kern="0" spc="0" dirty="0" smtClean="0">
                <a:solidFill>
                  <a:srgbClr val="000000"/>
                </a:solidFill>
              </a:rPr>
              <a:t>įgalina 2010 m. pradėtas </a:t>
            </a:r>
            <a:r>
              <a:rPr lang="lt-LT" sz="2400" b="1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ugdymo turinio  </a:t>
            </a:r>
            <a:r>
              <a:rPr lang="lt-LT" sz="2400" b="1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vertinimas ir </a:t>
            </a:r>
            <a:r>
              <a:rPr lang="lt-LT" sz="2400" b="1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suderinto vertinimo kriterijų nustatymas (NMPT ir pasiekimų lygių aprašai)</a:t>
            </a:r>
            <a:endParaRPr lang="lt-LT" sz="2400" b="1" dirty="0"/>
          </a:p>
        </p:txBody>
      </p:sp>
      <p:graphicFrame>
        <p:nvGraphicFramePr>
          <p:cNvPr id="7" name="Diagrama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5313240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97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dirty="0" smtClean="0"/>
              <a:t>Kaip pagerinti mokinių pasiekimus?</a:t>
            </a:r>
            <a:endParaRPr lang="lt-LT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lt-LT" dirty="0" smtClean="0"/>
              <a:t>Visų pirma, reikia </a:t>
            </a:r>
            <a:r>
              <a:rPr lang="lt-LT" dirty="0"/>
              <a:t>pakankamai išsamiai ir </a:t>
            </a:r>
            <a:r>
              <a:rPr lang="lt-LT" dirty="0" smtClean="0"/>
              <a:t>tiksliai </a:t>
            </a:r>
            <a:r>
              <a:rPr lang="lt-LT" b="1" dirty="0" smtClean="0"/>
              <a:t>žinoti</a:t>
            </a:r>
            <a:r>
              <a:rPr lang="lt-LT" dirty="0" smtClean="0"/>
              <a:t> (išmatuoti), kokie yra mokinių pasiekimai. Galimi informacijos apie tai šaltiniai:</a:t>
            </a:r>
          </a:p>
          <a:p>
            <a:pPr lvl="1"/>
            <a:r>
              <a:rPr lang="lt-LT" dirty="0" smtClean="0"/>
              <a:t>brandos egzaminai ir PUPP;</a:t>
            </a:r>
          </a:p>
          <a:p>
            <a:pPr lvl="1"/>
            <a:r>
              <a:rPr lang="lt-LT" dirty="0" smtClean="0"/>
              <a:t>savivaldybių, mokyklų arba mokytojų administruojami standartizuoti testai</a:t>
            </a:r>
          </a:p>
          <a:p>
            <a:pPr lvl="1"/>
            <a:r>
              <a:rPr lang="lt-LT" dirty="0" smtClean="0"/>
              <a:t>„namų gamybos“ testai (parengti remiantis pasiekimų lygių aprašais) </a:t>
            </a:r>
          </a:p>
          <a:p>
            <a:pPr lvl="1"/>
            <a:endParaRPr lang="lt-LT" dirty="0" smtClean="0"/>
          </a:p>
          <a:p>
            <a:pPr marL="457200" indent="-457200">
              <a:buFont typeface="+mj-lt"/>
              <a:buAutoNum type="arabicPeriod"/>
            </a:pPr>
            <a:r>
              <a:rPr lang="lt-LT" dirty="0" smtClean="0"/>
              <a:t>Toliau, reikia mokinių pasiekimus </a:t>
            </a:r>
            <a:r>
              <a:rPr lang="lt-LT" b="1" dirty="0" smtClean="0"/>
              <a:t>stebėti </a:t>
            </a:r>
            <a:r>
              <a:rPr lang="lt-LT" dirty="0" smtClean="0"/>
              <a:t>(apibendrinti, lyginti, analizuoti, modeliuoti)</a:t>
            </a:r>
          </a:p>
          <a:p>
            <a:pPr marL="457200" indent="-457200">
              <a:buFont typeface="+mj-lt"/>
              <a:buAutoNum type="arabicPeriod"/>
            </a:pPr>
            <a:r>
              <a:rPr lang="lt-LT" dirty="0" smtClean="0"/>
              <a:t>Reikia </a:t>
            </a:r>
            <a:r>
              <a:rPr lang="lt-LT" b="1" dirty="0" smtClean="0"/>
              <a:t>efektyviai panaudoti </a:t>
            </a:r>
            <a:r>
              <a:rPr lang="lt-LT" dirty="0" smtClean="0"/>
              <a:t>surinktą nepigią </a:t>
            </a:r>
            <a:r>
              <a:rPr lang="lt-LT" dirty="0" err="1" smtClean="0"/>
              <a:t>stebėsenos</a:t>
            </a:r>
            <a:r>
              <a:rPr lang="lt-LT" dirty="0" smtClean="0"/>
              <a:t> informaciją</a:t>
            </a:r>
            <a:endParaRPr lang="lt-LT" dirty="0"/>
          </a:p>
          <a:p>
            <a:endParaRPr lang="lt-L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22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Kaip patirti sėkmę?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76800"/>
          </a:xfrm>
        </p:spPr>
        <p:txBody>
          <a:bodyPr/>
          <a:lstStyle/>
          <a:p>
            <a:r>
              <a:rPr lang="lt-LT" sz="2000" dirty="0" smtClean="0"/>
              <a:t>Patyrimo NEC jau turi</a:t>
            </a:r>
          </a:p>
          <a:p>
            <a:r>
              <a:rPr lang="lt-LT" sz="2000" dirty="0" smtClean="0"/>
              <a:t>Žinome, </a:t>
            </a:r>
            <a:r>
              <a:rPr lang="lt-LT" sz="2000" dirty="0"/>
              <a:t>kad savivaldybei nėra paprasta pasiekimus </a:t>
            </a:r>
            <a:r>
              <a:rPr lang="lt-LT" sz="2000" dirty="0" smtClean="0"/>
              <a:t>išmatuoti, dar sudėtingiau </a:t>
            </a:r>
            <a:r>
              <a:rPr lang="lt-LT" sz="2000" dirty="0"/>
              <a:t>– </a:t>
            </a:r>
            <a:r>
              <a:rPr lang="lt-LT" sz="2000" dirty="0" smtClean="0"/>
              <a:t>analizuoti, ir dar sunkiau – efektyviai panaudoti ir pasidžiaugti rezultatais</a:t>
            </a:r>
          </a:p>
          <a:p>
            <a:r>
              <a:rPr lang="lt-LT" sz="2000" b="1" dirty="0" smtClean="0"/>
              <a:t>Entuziazmo ir jėgų </a:t>
            </a:r>
            <a:r>
              <a:rPr lang="lt-LT" sz="2000" b="1" dirty="0"/>
              <a:t>turi užtekti visiems trims žingsniams</a:t>
            </a:r>
          </a:p>
          <a:p>
            <a:r>
              <a:rPr lang="lt-LT" sz="2000" dirty="0" smtClean="0"/>
              <a:t>Po metų (ar dviejų) standartizuotų testų šalininkai savivaldybėje turi sudaryti daugumą. Rimtos paramos galima tikėtis iš tėvų ir iniciatyvių mokytojų.</a:t>
            </a:r>
          </a:p>
          <a:p>
            <a:r>
              <a:rPr lang="lt-LT" sz="2000" dirty="0" smtClean="0"/>
              <a:t>Šiuo metu NEC daug dirba, kad palengvėtų statistinė duomenų analizė. Didžiąją duomenų apdorojimo dalį palaipsniui reikia automatizuoti.</a:t>
            </a:r>
          </a:p>
          <a:p>
            <a:r>
              <a:rPr lang="lt-LT" sz="2000" dirty="0" smtClean="0"/>
              <a:t>„Standartizuotų įrankių“ projekte bandysime parengti mokyklų konsultantų, kurie padėtų mokykloms panaudoti vertinimo rezultatus, bet lengvos sėkmės tikėtis neverta. </a:t>
            </a:r>
            <a:r>
              <a:rPr lang="lt-LT" sz="2000" b="1" dirty="0" smtClean="0"/>
              <a:t>Mąstymo ir problemų sprendimo išvengti nepavyks</a:t>
            </a:r>
            <a:r>
              <a:rPr lang="lt-LT" sz="2000" dirty="0" smtClean="0"/>
              <a:t>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579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Kokiu patyrimu jau galima remtis?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1900" dirty="0" smtClean="0"/>
              <a:t>Dirbdami su mokyklomis ir savivaldybėmis patyrėme</a:t>
            </a:r>
            <a:r>
              <a:rPr lang="lt-LT" sz="1900" dirty="0"/>
              <a:t>, </a:t>
            </a:r>
            <a:r>
              <a:rPr lang="lt-LT" sz="1900" dirty="0" smtClean="0"/>
              <a:t>kad:</a:t>
            </a:r>
            <a:endParaRPr lang="lt-LT" sz="1900" dirty="0"/>
          </a:p>
          <a:p>
            <a:pPr lvl="1">
              <a:buClr>
                <a:srgbClr val="AD0101"/>
              </a:buClr>
            </a:pPr>
            <a:r>
              <a:rPr lang="lt-LT" sz="1800" dirty="0"/>
              <a:t>darbas turi būti gerai organizuotas, maksimaliai supaprastintas;</a:t>
            </a:r>
          </a:p>
          <a:p>
            <a:pPr lvl="1">
              <a:buClr>
                <a:srgbClr val="AD0101"/>
              </a:buClr>
            </a:pPr>
            <a:r>
              <a:rPr lang="lt-LT" sz="1800" dirty="0"/>
              <a:t>mokyklos turi </a:t>
            </a:r>
            <a:r>
              <a:rPr lang="lt-LT" sz="1800" dirty="0" smtClean="0"/>
              <a:t>gauti kažką vertingo sau (pvz., galimybę be didelio streso pasilyginti pagal įvairius rodiklius su kitomis panašiomis mokyklomis);</a:t>
            </a:r>
            <a:endParaRPr lang="lt-LT" sz="1800" dirty="0"/>
          </a:p>
          <a:p>
            <a:pPr lvl="1">
              <a:buClr>
                <a:srgbClr val="AD0101"/>
              </a:buClr>
            </a:pPr>
            <a:r>
              <a:rPr lang="lt-LT" sz="1800" dirty="0" smtClean="0"/>
              <a:t>Naudos turi gauti ir mokytojai, pavyzdžiui, tinkamai </a:t>
            </a:r>
            <a:r>
              <a:rPr lang="lt-LT" sz="1800" dirty="0"/>
              <a:t>organizuotas </a:t>
            </a:r>
            <a:r>
              <a:rPr lang="lt-LT" sz="1800" b="1" dirty="0"/>
              <a:t>mokinių darbų vertinimas gali būti gera kvalifikacijos tobulinimo veikla </a:t>
            </a:r>
            <a:r>
              <a:rPr lang="lt-LT" sz="1800" b="1" dirty="0" smtClean="0"/>
              <a:t>mokytojams </a:t>
            </a:r>
            <a:r>
              <a:rPr lang="lt-LT" sz="1800" dirty="0" smtClean="0"/>
              <a:t>(ne veltui Pasaulio Banko užsakytame tyrime nurodoma, kad </a:t>
            </a:r>
            <a:r>
              <a:rPr lang="lt-LT" sz="1800" dirty="0"/>
              <a:t>mokytojų </a:t>
            </a:r>
            <a:r>
              <a:rPr lang="lt-LT" sz="1800" dirty="0" smtClean="0"/>
              <a:t>plataus masto įtraukimas į vertinimo kriterijų kūrimą, vertinimo įrankių rengimą ir mokinių darbų vertinimą yra esminis modernios bendrojo ugdymo sistemos požymis);</a:t>
            </a:r>
            <a:endParaRPr lang="lt-LT" sz="1800" dirty="0"/>
          </a:p>
          <a:p>
            <a:pPr lvl="1"/>
            <a:r>
              <a:rPr lang="lt-LT" sz="1800" dirty="0" smtClean="0"/>
              <a:t>gerai apgalvotas bandymas </a:t>
            </a:r>
            <a:r>
              <a:rPr lang="lt-LT" sz="1800" dirty="0"/>
              <a:t>pasinaudoti analizės rezultatais gali išprovokuoti prasmingas ugdymo tobulinimo </a:t>
            </a:r>
            <a:r>
              <a:rPr lang="lt-LT" sz="1800" dirty="0" smtClean="0"/>
              <a:t>veiklas.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384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Kokią informaciją gali pasiūlyti NEC?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VBE (kriterinio vertinimo informacija)</a:t>
            </a:r>
          </a:p>
          <a:p>
            <a:r>
              <a:rPr lang="lt-LT" dirty="0" smtClean="0"/>
              <a:t>PUPP (šiuo metu – labiau norminė vertinimo informacija)</a:t>
            </a:r>
          </a:p>
          <a:p>
            <a:r>
              <a:rPr lang="lt-LT" dirty="0" smtClean="0"/>
              <a:t>ST (kriterinio vertinimo informacija, o testus administruoja pati savivaldybė, ar mokykla)</a:t>
            </a:r>
          </a:p>
          <a:p>
            <a:endParaRPr lang="lt-LT" dirty="0" smtClean="0"/>
          </a:p>
          <a:p>
            <a:endParaRPr lang="lt-LT" dirty="0"/>
          </a:p>
          <a:p>
            <a:r>
              <a:rPr lang="lt-LT" dirty="0" smtClean="0"/>
              <a:t>1 PROBLEMA. Kokią informaciją kokia institucija turi teisę gauti? Ar užkirsti kelią „</a:t>
            </a:r>
            <a:r>
              <a:rPr lang="lt-LT" dirty="0" err="1" smtClean="0"/>
              <a:t>reitingavimui</a:t>
            </a:r>
            <a:r>
              <a:rPr lang="lt-LT" dirty="0" smtClean="0"/>
              <a:t>“ ir kaip užkirsti?</a:t>
            </a:r>
          </a:p>
          <a:p>
            <a:r>
              <a:rPr lang="lt-LT" dirty="0" smtClean="0"/>
              <a:t>2 PROBLEMA. Šiuo metu NEC tiesiog neturi pajėgumų parengti išsamesnes ataskaitas visoms savivaldybėms ir mokykloms</a:t>
            </a:r>
          </a:p>
          <a:p>
            <a:endParaRPr lang="lt-L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9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850106"/>
          </a:xfrm>
        </p:spPr>
        <p:txBody>
          <a:bodyPr>
            <a:noAutofit/>
          </a:bodyPr>
          <a:lstStyle/>
          <a:p>
            <a:pPr algn="ctr"/>
            <a:r>
              <a:rPr lang="lt-LT" sz="2800" b="1" dirty="0" smtClean="0"/>
              <a:t>Galimybės pasinaudoti testais nuo 2013-2014 </a:t>
            </a:r>
            <a:r>
              <a:rPr lang="lt-LT" sz="2800" b="1" dirty="0" err="1" smtClean="0"/>
              <a:t>m.m</a:t>
            </a:r>
            <a:r>
              <a:rPr lang="lt-LT" sz="2800" b="1" dirty="0" smtClean="0"/>
              <a:t>.</a:t>
            </a:r>
            <a:br>
              <a:rPr lang="lt-LT" sz="2800" b="1" dirty="0" smtClean="0"/>
            </a:br>
            <a:r>
              <a:rPr lang="lt-LT" sz="2400" dirty="0" smtClean="0"/>
              <a:t>(mokykloms, savivaldybėms)</a:t>
            </a:r>
            <a:endParaRPr lang="lt-LT" sz="24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251520" y="1556792"/>
            <a:ext cx="2736304" cy="489654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600" b="1" dirty="0" smtClean="0">
                <a:solidFill>
                  <a:schemeClr val="tx1"/>
                </a:solidFill>
              </a:rPr>
              <a:t>Savanoriškai per KELTO sistemą (NEC)</a:t>
            </a:r>
            <a:endParaRPr lang="lt-LT" sz="2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lt-LT" sz="1700" dirty="0" smtClean="0">
              <a:solidFill>
                <a:schemeClr val="tx1"/>
              </a:solidFill>
            </a:endParaRPr>
          </a:p>
          <a:p>
            <a:pPr marL="285750" lvl="1">
              <a:buFontTx/>
              <a:buChar char="-"/>
            </a:pPr>
            <a:r>
              <a:rPr lang="lt-LT" sz="2000" dirty="0" smtClean="0">
                <a:solidFill>
                  <a:schemeClr val="tx1"/>
                </a:solidFill>
              </a:rPr>
              <a:t>pačios atsispausdina testus, organizuoja mokinių testavimą, vertina mokinių darbus, analizuoja rezultatus </a:t>
            </a:r>
          </a:p>
          <a:p>
            <a:pPr marL="285750" lvl="1">
              <a:buFontTx/>
              <a:buChar char="-"/>
            </a:pPr>
            <a:r>
              <a:rPr lang="lt-LT" sz="2000" dirty="0" smtClean="0">
                <a:solidFill>
                  <a:schemeClr val="tx1"/>
                </a:solidFill>
              </a:rPr>
              <a:t>visos mokyklos nuo sausio bus prijungtos prie KELTO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3347864" y="1556792"/>
            <a:ext cx="5328592" cy="489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3000" b="1" dirty="0" smtClean="0">
                <a:solidFill>
                  <a:srgbClr val="C00000"/>
                </a:solidFill>
              </a:rPr>
              <a:t>NEC</a:t>
            </a:r>
            <a:r>
              <a:rPr lang="lt-LT" sz="3000" dirty="0" smtClean="0">
                <a:solidFill>
                  <a:srgbClr val="C00000"/>
                </a:solidFill>
              </a:rPr>
              <a:t> </a:t>
            </a:r>
            <a:r>
              <a:rPr lang="lt-LT" sz="3000" b="1" dirty="0" smtClean="0">
                <a:solidFill>
                  <a:srgbClr val="C00000"/>
                </a:solidFill>
              </a:rPr>
              <a:t>konkursas</a:t>
            </a:r>
          </a:p>
          <a:p>
            <a:r>
              <a:rPr lang="lt-LT" sz="2000" b="1" dirty="0" smtClean="0">
                <a:solidFill>
                  <a:schemeClr val="tx1"/>
                </a:solidFill>
              </a:rPr>
              <a:t>nemokamai</a:t>
            </a:r>
            <a:r>
              <a:rPr lang="lt-LT" sz="2000" dirty="0" smtClean="0">
                <a:solidFill>
                  <a:schemeClr val="tx1"/>
                </a:solidFill>
              </a:rPr>
              <a:t> gauna atspausdinus testus, (testų </a:t>
            </a:r>
            <a:r>
              <a:rPr lang="lt-LT" sz="2000" dirty="0">
                <a:solidFill>
                  <a:schemeClr val="tx1"/>
                </a:solidFill>
              </a:rPr>
              <a:t>bus atspausdinta </a:t>
            </a:r>
            <a:r>
              <a:rPr lang="lt-LT" sz="2400" b="1" u="sng" dirty="0">
                <a:solidFill>
                  <a:srgbClr val="C00000"/>
                </a:solidFill>
              </a:rPr>
              <a:t>iki 60 proc. </a:t>
            </a:r>
            <a:r>
              <a:rPr lang="lt-LT" sz="2000" dirty="0">
                <a:solidFill>
                  <a:schemeClr val="tx1"/>
                </a:solidFill>
              </a:rPr>
              <a:t>kiekvienos amžiaus grupės </a:t>
            </a:r>
            <a:r>
              <a:rPr lang="lt-LT" sz="2000" dirty="0" smtClean="0">
                <a:solidFill>
                  <a:schemeClr val="tx1"/>
                </a:solidFill>
              </a:rPr>
              <a:t>mokinių)</a:t>
            </a:r>
            <a:endParaRPr lang="lt-LT" sz="2000" dirty="0">
              <a:solidFill>
                <a:schemeClr val="tx1"/>
              </a:solidFill>
            </a:endParaRPr>
          </a:p>
          <a:p>
            <a:r>
              <a:rPr lang="lt-LT" sz="2000" b="1" dirty="0">
                <a:solidFill>
                  <a:schemeClr val="tx1"/>
                </a:solidFill>
              </a:rPr>
              <a:t>nemokamai </a:t>
            </a:r>
            <a:r>
              <a:rPr lang="lt-LT" sz="2000" dirty="0" smtClean="0">
                <a:solidFill>
                  <a:schemeClr val="tx1"/>
                </a:solidFill>
              </a:rPr>
              <a:t>testų </a:t>
            </a:r>
            <a:r>
              <a:rPr lang="lt-LT" sz="2000" dirty="0">
                <a:solidFill>
                  <a:schemeClr val="tx1"/>
                </a:solidFill>
              </a:rPr>
              <a:t>rezultatų skaičiuoklę; </a:t>
            </a:r>
          </a:p>
          <a:p>
            <a:r>
              <a:rPr lang="lt-LT" sz="2000" dirty="0" smtClean="0">
                <a:solidFill>
                  <a:schemeClr val="tx1"/>
                </a:solidFill>
              </a:rPr>
              <a:t>pačios </a:t>
            </a:r>
            <a:r>
              <a:rPr lang="lt-LT" sz="2000" dirty="0">
                <a:solidFill>
                  <a:schemeClr val="tx1"/>
                </a:solidFill>
              </a:rPr>
              <a:t>organizuoja mokinių testavimą, vertina mokinių darbus, analizuoja </a:t>
            </a:r>
            <a:r>
              <a:rPr lang="lt-LT" sz="2000" dirty="0" smtClean="0">
                <a:solidFill>
                  <a:schemeClr val="tx1"/>
                </a:solidFill>
              </a:rPr>
              <a:t>rezultatus.</a:t>
            </a:r>
          </a:p>
        </p:txBody>
      </p:sp>
      <p:cxnSp>
        <p:nvCxnSpPr>
          <p:cNvPr id="7" name="Tiesioji rodyklės jungtis 6"/>
          <p:cNvCxnSpPr/>
          <p:nvPr/>
        </p:nvCxnSpPr>
        <p:spPr>
          <a:xfrm flipH="1">
            <a:off x="1619672" y="1101914"/>
            <a:ext cx="2520280" cy="3828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Tiesioji rodyklės jungtis 7"/>
          <p:cNvCxnSpPr/>
          <p:nvPr/>
        </p:nvCxnSpPr>
        <p:spPr>
          <a:xfrm>
            <a:off x="4355976" y="1101914"/>
            <a:ext cx="2304256" cy="3828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8D660E-A4BC-40B4-913E-0FB19921A1B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408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600" b="1" dirty="0" smtClean="0"/>
              <a:t>NEC konkursas 2013-2014 </a:t>
            </a:r>
            <a:r>
              <a:rPr lang="lt-LT" sz="3600" b="1" dirty="0" err="1" smtClean="0"/>
              <a:t>m.m</a:t>
            </a:r>
            <a:r>
              <a:rPr lang="lt-LT" sz="3600" b="1" dirty="0" smtClean="0"/>
              <a:t>. (1):</a:t>
            </a:r>
            <a:endParaRPr lang="lt-LT" sz="3600" b="1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032448" cy="639762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lt-LT" sz="3200" dirty="0" smtClean="0"/>
              <a:t>4 klasė</a:t>
            </a:r>
            <a:endParaRPr lang="lt-LT" sz="32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lt-LT" dirty="0" smtClean="0"/>
              <a:t>Iš atskirų mokyklų: </a:t>
            </a:r>
            <a:r>
              <a:rPr lang="lt-LT" b="1" dirty="0" smtClean="0">
                <a:solidFill>
                  <a:srgbClr val="C00000"/>
                </a:solidFill>
              </a:rPr>
              <a:t>7 500 mokinių</a:t>
            </a:r>
          </a:p>
          <a:p>
            <a:r>
              <a:rPr lang="lt-LT" dirty="0" smtClean="0"/>
              <a:t>Iš savivaldybių: </a:t>
            </a:r>
            <a:r>
              <a:rPr lang="lt-LT" b="1" dirty="0">
                <a:solidFill>
                  <a:srgbClr val="C00000"/>
                </a:solidFill>
              </a:rPr>
              <a:t>7 500 </a:t>
            </a:r>
            <a:r>
              <a:rPr lang="lt-LT" b="1" dirty="0" smtClean="0">
                <a:solidFill>
                  <a:srgbClr val="C00000"/>
                </a:solidFill>
              </a:rPr>
              <a:t>mokinių</a:t>
            </a:r>
          </a:p>
          <a:p>
            <a:pPr marL="0" indent="0">
              <a:buNone/>
            </a:pPr>
            <a:endParaRPr lang="lt-LT" dirty="0" smtClean="0"/>
          </a:p>
          <a:p>
            <a:r>
              <a:rPr lang="lt-LT" b="1" dirty="0" smtClean="0"/>
              <a:t>Testai:</a:t>
            </a:r>
            <a:endParaRPr lang="lt-LT" b="1" dirty="0"/>
          </a:p>
          <a:p>
            <a:pPr lvl="1"/>
            <a:r>
              <a:rPr lang="lt-LT" dirty="0" smtClean="0"/>
              <a:t>Skaitymas</a:t>
            </a:r>
            <a:endParaRPr lang="lt-LT" dirty="0"/>
          </a:p>
          <a:p>
            <a:pPr lvl="1"/>
            <a:r>
              <a:rPr lang="lt-LT" dirty="0"/>
              <a:t>Rašymas</a:t>
            </a:r>
          </a:p>
          <a:p>
            <a:pPr lvl="1"/>
            <a:r>
              <a:rPr lang="lt-LT" dirty="0"/>
              <a:t>Matematika</a:t>
            </a: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4008" y="1556792"/>
            <a:ext cx="4032448" cy="639762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lt-LT" sz="3200" dirty="0"/>
              <a:t>8 klasė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06243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lt-LT" dirty="0"/>
              <a:t>Iš atskirų mokyklų: </a:t>
            </a:r>
            <a:r>
              <a:rPr lang="lt-LT" b="1" dirty="0" smtClean="0">
                <a:solidFill>
                  <a:srgbClr val="C00000"/>
                </a:solidFill>
              </a:rPr>
              <a:t>9 200 mokinių</a:t>
            </a:r>
            <a:endParaRPr lang="lt-LT" b="1" dirty="0">
              <a:solidFill>
                <a:srgbClr val="C00000"/>
              </a:solidFill>
            </a:endParaRPr>
          </a:p>
          <a:p>
            <a:r>
              <a:rPr lang="lt-LT" dirty="0"/>
              <a:t>Iš savivaldybių: </a:t>
            </a:r>
            <a:r>
              <a:rPr lang="lt-LT" b="1" dirty="0">
                <a:solidFill>
                  <a:srgbClr val="C00000"/>
                </a:solidFill>
              </a:rPr>
              <a:t>9 200 </a:t>
            </a:r>
            <a:r>
              <a:rPr lang="lt-LT" b="1" dirty="0" smtClean="0">
                <a:solidFill>
                  <a:srgbClr val="C00000"/>
                </a:solidFill>
              </a:rPr>
              <a:t>mokinių</a:t>
            </a:r>
            <a:endParaRPr lang="lt-LT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lt-LT" dirty="0"/>
          </a:p>
          <a:p>
            <a:r>
              <a:rPr lang="lt-LT" b="1" dirty="0"/>
              <a:t>Testai:</a:t>
            </a:r>
          </a:p>
          <a:p>
            <a:pPr lvl="1"/>
            <a:r>
              <a:rPr lang="lt-LT" dirty="0"/>
              <a:t>Skaitymas</a:t>
            </a:r>
          </a:p>
          <a:p>
            <a:pPr lvl="1"/>
            <a:r>
              <a:rPr lang="lt-LT" dirty="0"/>
              <a:t>Rašymas</a:t>
            </a:r>
          </a:p>
          <a:p>
            <a:pPr lvl="1"/>
            <a:r>
              <a:rPr lang="lt-LT" dirty="0" smtClean="0"/>
              <a:t>Matematika</a:t>
            </a:r>
          </a:p>
          <a:p>
            <a:pPr lvl="1"/>
            <a:r>
              <a:rPr lang="lt-LT" dirty="0" smtClean="0"/>
              <a:t>Istorija</a:t>
            </a:r>
            <a:endParaRPr lang="lt-LT" dirty="0"/>
          </a:p>
          <a:p>
            <a:pPr marL="0" indent="0">
              <a:buNone/>
            </a:pPr>
            <a:endParaRPr lang="lt-LT" dirty="0"/>
          </a:p>
          <a:p>
            <a:endParaRPr lang="lt-L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B0FB0-83E4-49A4-8B52-2075FC1C1701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15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600" b="1" dirty="0"/>
              <a:t>NEC konkursas 2013-2014 </a:t>
            </a:r>
            <a:r>
              <a:rPr lang="lt-LT" sz="3600" b="1" dirty="0" err="1"/>
              <a:t>m.m</a:t>
            </a:r>
            <a:r>
              <a:rPr lang="lt-LT" sz="3600" b="1" dirty="0" smtClean="0"/>
              <a:t>. (2):</a:t>
            </a:r>
            <a:endParaRPr lang="lt-LT" sz="3600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784051"/>
              </p:ext>
            </p:extLst>
          </p:nvPr>
        </p:nvGraphicFramePr>
        <p:xfrm>
          <a:off x="467544" y="1484784"/>
          <a:ext cx="8352928" cy="41863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464496"/>
                <a:gridCol w="3888432"/>
              </a:tblGrid>
              <a:tr h="696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Veiklos</a:t>
                      </a:r>
                      <a:endParaRPr lang="lt-LT" sz="2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Orientaciniai terminai</a:t>
                      </a:r>
                      <a:endParaRPr lang="lt-LT" sz="2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96077"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1. Konkurso skelbimas</a:t>
                      </a:r>
                      <a:endParaRPr lang="lt-LT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iki 2013 m. spalio 21 d.</a:t>
                      </a:r>
                      <a:endParaRPr lang="lt-LT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7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2000" b="1" dirty="0" smtClean="0">
                          <a:solidFill>
                            <a:srgbClr val="C00000"/>
                          </a:solidFill>
                          <a:effectLst/>
                        </a:rPr>
                        <a:t>2. Paraiškų </a:t>
                      </a:r>
                      <a:r>
                        <a:rPr lang="lt-LT" sz="2000" b="1" dirty="0">
                          <a:solidFill>
                            <a:srgbClr val="C00000"/>
                          </a:solidFill>
                          <a:effectLst/>
                        </a:rPr>
                        <a:t>teikimas</a:t>
                      </a:r>
                      <a:endParaRPr lang="lt-LT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iki 2013 m. lapkričio 15 d. </a:t>
                      </a:r>
                      <a:endParaRPr lang="lt-LT" sz="20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96077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solidFill>
                            <a:srgbClr val="C00000"/>
                          </a:solidFill>
                        </a:rPr>
                        <a:t>3. Konkurso rezultatų paskelbimas</a:t>
                      </a:r>
                      <a:endParaRPr lang="lt-LT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iki 2013 m. gruodžio 2 d.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7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2000" b="1" dirty="0" smtClean="0">
                          <a:effectLst/>
                        </a:rPr>
                        <a:t>4. Bendradarbiavimo sutarčių pasirašymas</a:t>
                      </a:r>
                      <a:endParaRPr lang="lt-LT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lt-LT" sz="20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9607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t-LT" sz="2000" b="1" dirty="0" smtClean="0">
                          <a:effectLst/>
                        </a:rPr>
                        <a:t>5. Testavimas </a:t>
                      </a:r>
                      <a:r>
                        <a:rPr lang="lt-LT" sz="2000" b="1" dirty="0">
                          <a:effectLst/>
                        </a:rPr>
                        <a:t>mokyklose</a:t>
                      </a:r>
                      <a:endParaRPr lang="lt-LT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Balandžio mėn. </a:t>
                      </a:r>
                      <a:r>
                        <a:rPr lang="lt-LT" sz="2000" dirty="0" smtClean="0">
                          <a:effectLst/>
                        </a:rPr>
                        <a:t>pabaiga - </a:t>
                      </a:r>
                      <a:r>
                        <a:rPr lang="lt-LT" sz="2000" dirty="0">
                          <a:effectLst/>
                        </a:rPr>
                        <a:t>gegužės </a:t>
                      </a:r>
                      <a:r>
                        <a:rPr lang="lt-LT" sz="2000" dirty="0" smtClean="0">
                          <a:effectLst/>
                        </a:rPr>
                        <a:t>pradžia</a:t>
                      </a:r>
                      <a:r>
                        <a:rPr lang="lt-LT" sz="2000" baseline="0" dirty="0" smtClean="0">
                          <a:effectLst/>
                        </a:rPr>
                        <a:t> (bus patikslinta)</a:t>
                      </a:r>
                      <a:endParaRPr lang="lt-LT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t-LT" smtClean="0"/>
              <a:t>2013 spalio 9 d.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P.Gudynas, NEC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35913-1632-4A03-AC27-795D74C390BD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634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aidruma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kaidruma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3473</TotalTime>
  <Words>1000</Words>
  <Application>Microsoft Office PowerPoint</Application>
  <PresentationFormat>On-screen Show (4:3)</PresentationFormat>
  <Paragraphs>148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Skaidrumas</vt:lpstr>
      <vt:lpstr>Suderinto mokinių pasiekimų ir pažangos vertinimo sistemos kūrimas ir įgyvendinimas.  II dalis.</vt:lpstr>
      <vt:lpstr>Proveržį pereinant prie suderinto mokinių pasiekimų vertinimo įgalina 2010 m. pradėtas ugdymo turinio  vertinimas ir suderinto vertinimo kriterijų nustatymas (NMPT ir pasiekimų lygių aprašai)</vt:lpstr>
      <vt:lpstr>Kaip pagerinti mokinių pasiekimus?</vt:lpstr>
      <vt:lpstr>Kaip patirti sėkmę?</vt:lpstr>
      <vt:lpstr>Kokiu patyrimu jau galima remtis?</vt:lpstr>
      <vt:lpstr>Kokią informaciją gali pasiūlyti NEC?</vt:lpstr>
      <vt:lpstr>Galimybės pasinaudoti testais nuo 2013-2014 m.m. (mokykloms, savivaldybėms)</vt:lpstr>
      <vt:lpstr>NEC konkursas 2013-2014 m.m. (1):</vt:lpstr>
      <vt:lpstr>NEC konkursas 2013-2014 m.m. (2):</vt:lpstr>
      <vt:lpstr>NEC konkursas 2013-2014 m.m. (3):</vt:lpstr>
      <vt:lpstr>Užduotis, darbui savivaldybių grupėse</vt:lpstr>
      <vt:lpstr>Įvadas į užduotį ŠMM grupėms Kokios pagalbos reikia šiai kaimo mokyklai? </vt:lpstr>
      <vt:lpstr>Užduotis, darbui ŠMM grupėse</vt:lpstr>
      <vt:lpstr>PowerPoint Presentation</vt:lpstr>
    </vt:vector>
  </TitlesOfParts>
  <Company>UAB "Informacines technologijos"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Skaidrė 1</dc:title>
  <dc:creator>Gediminas Trakas</dc:creator>
  <cp:lastModifiedBy>Pranas Gudynas</cp:lastModifiedBy>
  <cp:revision>371</cp:revision>
  <dcterms:created xsi:type="dcterms:W3CDTF">2009-11-10T10:16:07Z</dcterms:created>
  <dcterms:modified xsi:type="dcterms:W3CDTF">2013-10-14T08:22:32Z</dcterms:modified>
</cp:coreProperties>
</file>